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340" r:id="rId5"/>
  </p:sldMasterIdLst>
  <p:notesMasterIdLst>
    <p:notesMasterId r:id="rId35"/>
  </p:notesMasterIdLst>
  <p:handoutMasterIdLst>
    <p:handoutMasterId r:id="rId36"/>
  </p:handoutMasterIdLst>
  <p:sldIdLst>
    <p:sldId id="1621" r:id="rId6"/>
    <p:sldId id="1585" r:id="rId7"/>
    <p:sldId id="1604" r:id="rId8"/>
    <p:sldId id="1584" r:id="rId9"/>
    <p:sldId id="1606" r:id="rId10"/>
    <p:sldId id="1607" r:id="rId11"/>
    <p:sldId id="1625" r:id="rId12"/>
    <p:sldId id="1626" r:id="rId13"/>
    <p:sldId id="1627" r:id="rId14"/>
    <p:sldId id="1628" r:id="rId15"/>
    <p:sldId id="1608" r:id="rId16"/>
    <p:sldId id="1591" r:id="rId17"/>
    <p:sldId id="1609" r:id="rId18"/>
    <p:sldId id="1611" r:id="rId19"/>
    <p:sldId id="1612" r:id="rId20"/>
    <p:sldId id="1613" r:id="rId21"/>
    <p:sldId id="1614" r:id="rId22"/>
    <p:sldId id="1615" r:id="rId23"/>
    <p:sldId id="1610" r:id="rId24"/>
    <p:sldId id="1619" r:id="rId25"/>
    <p:sldId id="1629" r:id="rId26"/>
    <p:sldId id="1603" r:id="rId27"/>
    <p:sldId id="1589" r:id="rId28"/>
    <p:sldId id="1620" r:id="rId29"/>
    <p:sldId id="1616" r:id="rId30"/>
    <p:sldId id="1586" r:id="rId31"/>
    <p:sldId id="1624" r:id="rId32"/>
    <p:sldId id="1623" r:id="rId33"/>
    <p:sldId id="1622" r:id="rId3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 Main Layout" id="{4DED2288-8454-49AC-9E0A-5EF418B8541C}">
          <p14:sldIdLst>
            <p14:sldId id="1621"/>
            <p14:sldId id="1585"/>
            <p14:sldId id="1604"/>
            <p14:sldId id="1584"/>
            <p14:sldId id="1606"/>
            <p14:sldId id="1607"/>
            <p14:sldId id="1625"/>
            <p14:sldId id="1626"/>
            <p14:sldId id="1627"/>
            <p14:sldId id="1628"/>
            <p14:sldId id="1608"/>
            <p14:sldId id="1591"/>
            <p14:sldId id="1609"/>
            <p14:sldId id="1611"/>
            <p14:sldId id="1612"/>
            <p14:sldId id="1613"/>
            <p14:sldId id="1614"/>
            <p14:sldId id="1615"/>
            <p14:sldId id="1610"/>
            <p14:sldId id="1619"/>
            <p14:sldId id="1629"/>
            <p14:sldId id="1603"/>
            <p14:sldId id="1589"/>
            <p14:sldId id="1620"/>
            <p14:sldId id="1616"/>
            <p14:sldId id="1586"/>
            <p14:sldId id="1624"/>
            <p14:sldId id="1623"/>
            <p14:sldId id="1622"/>
          </p14:sldIdLst>
        </p14:section>
        <p14:section name="Template Content Guidelines" id="{ADA7C8DF-D1BF-40EA-BD0B-A6A7EF20A49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8" name="Author" initials="A" lastIdx="0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DA"/>
    <a:srgbClr val="303030"/>
    <a:srgbClr val="4F1F01"/>
    <a:srgbClr val="00188E"/>
    <a:srgbClr val="737373"/>
    <a:srgbClr val="BBD80A"/>
    <a:srgbClr val="0078D7"/>
    <a:srgbClr val="FFFFFF"/>
    <a:srgbClr val="333333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6323" autoAdjust="0"/>
  </p:normalViewPr>
  <p:slideViewPr>
    <p:cSldViewPr snapToGrid="0">
      <p:cViewPr>
        <p:scale>
          <a:sx n="73" d="100"/>
          <a:sy n="73" d="100"/>
        </p:scale>
        <p:origin x="308" y="144"/>
      </p:cViewPr>
      <p:guideLst/>
    </p:cSldViewPr>
  </p:slideViewPr>
  <p:outlineViewPr>
    <p:cViewPr>
      <p:scale>
        <a:sx n="33" d="100"/>
        <a:sy n="33" d="100"/>
      </p:scale>
      <p:origin x="0" y="-283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732"/>
    </p:cViewPr>
  </p:sorterViewPr>
  <p:notesViewPr>
    <p:cSldViewPr snapToGrid="0" showGuides="1">
      <p:cViewPr varScale="1">
        <p:scale>
          <a:sx n="100" d="100"/>
          <a:sy n="100" d="100"/>
        </p:scale>
        <p:origin x="2694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188E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AE-4D20-BC20-036DF0A26A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BBD80A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AE-4D20-BC20-036DF0A26A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73737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1AE-4D20-BC20-036DF0A26A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5629144"/>
        <c:axId val="315632280"/>
      </c:barChart>
      <c:catAx>
        <c:axId val="315629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632280"/>
        <c:crosses val="autoZero"/>
        <c:auto val="1"/>
        <c:lblAlgn val="ctr"/>
        <c:lblOffset val="100"/>
        <c:noMultiLvlLbl val="0"/>
      </c:catAx>
      <c:valAx>
        <c:axId val="315632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629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188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D0C-41CB-B5CF-C0B37955E523}"/>
              </c:ext>
            </c:extLst>
          </c:dPt>
          <c:dPt>
            <c:idx val="1"/>
            <c:bubble3D val="0"/>
            <c:spPr>
              <a:solidFill>
                <a:srgbClr val="BBD80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D0C-41CB-B5CF-C0B37955E523}"/>
              </c:ext>
            </c:extLst>
          </c:dPt>
          <c:dPt>
            <c:idx val="2"/>
            <c:bubble3D val="0"/>
            <c:spPr>
              <a:solidFill>
                <a:srgbClr val="73737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D0C-41CB-B5CF-C0B37955E523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D0C-41CB-B5CF-C0B37955E5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Global Accounts Summit 2015</a:t>
            </a:r>
          </a:p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11/9/2016 7:32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Global Accounts Summit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11/9/2016 7:32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255920-06C3-614B-8A2D-7DD578D7F7E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8612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255920-06C3-614B-8A2D-7DD578D7F7E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5269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 in">
    <p:bg bwMode="gray"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1" y="18"/>
            <a:ext cx="1437957" cy="69945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034" y="8562"/>
            <a:ext cx="1437959" cy="6985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050" y="3070241"/>
            <a:ext cx="7106372" cy="119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7457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aphicFrame>
        <p:nvGraphicFramePr>
          <p:cNvPr id="6" name="Chart 5"/>
          <p:cNvGraphicFramePr/>
          <p:nvPr userDrawn="1">
            <p:extLst>
              <p:ext uri="{D42A27DB-BD31-4B8C-83A1-F6EECF244321}">
                <p14:modId xmlns:p14="http://schemas.microsoft.com/office/powerpoint/2010/main" val="371192854"/>
              </p:ext>
            </p:extLst>
          </p:nvPr>
        </p:nvGraphicFramePr>
        <p:xfrm>
          <a:off x="2042055" y="1170341"/>
          <a:ext cx="8290983" cy="55273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5" y="6157690"/>
            <a:ext cx="1069075" cy="449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820" y="6268826"/>
            <a:ext cx="1045381" cy="22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2685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3658890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001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3">
    <p:bg>
      <p:bgPr>
        <a:solidFill>
          <a:srgbClr val="BBD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solidFill>
                  <a:srgbClr val="00188E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5" y="6157690"/>
            <a:ext cx="1069075" cy="449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820" y="6268826"/>
            <a:ext cx="1045381" cy="22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 v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601" y="2470445"/>
            <a:ext cx="4663678" cy="7497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8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30583" y="3120907"/>
            <a:ext cx="4663678" cy="5237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48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4093389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v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4599" y="2470445"/>
            <a:ext cx="4663678" cy="6229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80" b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28008" y="3120907"/>
            <a:ext cx="4663678" cy="49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48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366778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bg bwMode="gray"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211263"/>
            <a:ext cx="9143936" cy="2743201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955786"/>
            <a:ext cx="5486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5" y="6157690"/>
            <a:ext cx="1069075" cy="4490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820" y="6268826"/>
            <a:ext cx="1045381" cy="22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v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601" y="2470445"/>
            <a:ext cx="4663678" cy="6229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8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30583" y="3120907"/>
            <a:ext cx="4663678" cy="49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48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733358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v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4360" y="2470445"/>
            <a:ext cx="4663678" cy="6229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80" b="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46473" y="3120907"/>
            <a:ext cx="4663678" cy="49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162964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v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0583" y="2470445"/>
            <a:ext cx="4663678" cy="6229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8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49238" y="3120907"/>
            <a:ext cx="4663678" cy="49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48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179814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v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0583" y="2470445"/>
            <a:ext cx="4663678" cy="6229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80" b="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49238" y="3120907"/>
            <a:ext cx="4663678" cy="49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5691921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v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0583" y="2470445"/>
            <a:ext cx="4663678" cy="6229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8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49238" y="3120907"/>
            <a:ext cx="4663678" cy="49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48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1772299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v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0583" y="2470445"/>
            <a:ext cx="4663678" cy="6229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8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49238" y="3120907"/>
            <a:ext cx="4663678" cy="49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4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6058027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v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0583" y="2470445"/>
            <a:ext cx="4663678" cy="6229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8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49238" y="3120907"/>
            <a:ext cx="4663678" cy="49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48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2179517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658" y="683766"/>
            <a:ext cx="7015438" cy="858643"/>
          </a:xfrm>
          <a:prstGeom prst="rect">
            <a:avLst/>
          </a:prstGeom>
        </p:spPr>
        <p:txBody>
          <a:bodyPr/>
          <a:lstStyle>
            <a:lvl1pPr>
              <a:defRPr sz="448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header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0073" y="1542408"/>
            <a:ext cx="6791396" cy="4118657"/>
          </a:xfrm>
          <a:prstGeom prst="rect">
            <a:avLst/>
          </a:prstGeom>
        </p:spPr>
        <p:txBody>
          <a:bodyPr/>
          <a:lstStyle>
            <a:lvl1pPr marL="0" marR="0" indent="0" algn="l" defTabSz="932597" rtl="0" eaLnBrk="1" fontAlgn="auto" latinLnBrk="0" hangingPunct="1">
              <a:lnSpc>
                <a:spcPct val="90000"/>
              </a:lnSpc>
              <a:spcBef>
                <a:spcPts val="102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48">
                <a:latin typeface="+mn-lt"/>
              </a:defRPr>
            </a:lvl1pPr>
          </a:lstStyle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102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Lorem ipsum dolor sit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amet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,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consectetur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adipiscing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elit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Sed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feugiat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vel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lacus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ut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venenatis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 Nam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urna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arcu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,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scelerisque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in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felis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in,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lobortis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tempor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eros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 In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nec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arcu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purus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Etiam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id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laoreet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dolor. Nam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congue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quis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quam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quis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vehicula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Donec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mollis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augue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lectus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, non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lobortis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sapien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tempus a.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Nullam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et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rhoncus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62099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Text and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300057" y="703544"/>
            <a:ext cx="5890960" cy="4483039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836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(image or graphic)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8659" y="683766"/>
            <a:ext cx="5417503" cy="858643"/>
          </a:xfrm>
          <a:prstGeom prst="rect">
            <a:avLst/>
          </a:prstGeom>
        </p:spPr>
        <p:txBody>
          <a:bodyPr/>
          <a:lstStyle>
            <a:lvl1pPr>
              <a:defRPr sz="448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header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42502" y="3196300"/>
            <a:ext cx="5383661" cy="25096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2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Nam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</a:t>
            </a:r>
            <a:r>
              <a:rPr lang="en-US" dirty="0" err="1"/>
              <a:t>scelerisque</a:t>
            </a:r>
            <a:r>
              <a:rPr lang="en-US" dirty="0"/>
              <a:t> in </a:t>
            </a:r>
            <a:r>
              <a:rPr lang="en-US" dirty="0" err="1"/>
              <a:t>felis</a:t>
            </a:r>
            <a:r>
              <a:rPr lang="en-US" dirty="0"/>
              <a:t> in,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In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id </a:t>
            </a:r>
            <a:r>
              <a:rPr lang="en-US" dirty="0" err="1"/>
              <a:t>laoreet</a:t>
            </a:r>
            <a:r>
              <a:rPr lang="en-US" dirty="0"/>
              <a:t> dolor. Nam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quam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, non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tempus a. </a:t>
            </a:r>
            <a:r>
              <a:rPr lang="en-US" dirty="0" err="1"/>
              <a:t>Nullam</a:t>
            </a:r>
            <a:r>
              <a:rPr lang="en-US" dirty="0"/>
              <a:t> et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ac </a:t>
            </a:r>
            <a:r>
              <a:rPr lang="en-US" dirty="0" err="1"/>
              <a:t>viverra</a:t>
            </a:r>
            <a:r>
              <a:rPr lang="en-US" dirty="0"/>
              <a:t> mi.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142500" y="2015784"/>
            <a:ext cx="5383661" cy="11252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52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25246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Bullets and 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8659" y="683766"/>
            <a:ext cx="5417503" cy="858643"/>
          </a:xfrm>
          <a:prstGeom prst="rect">
            <a:avLst/>
          </a:prstGeom>
        </p:spPr>
        <p:txBody>
          <a:bodyPr/>
          <a:lstStyle>
            <a:lvl1pPr>
              <a:defRPr sz="448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974467" y="1930234"/>
            <a:ext cx="3805432" cy="299372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 baseline="0"/>
            </a:lvl1pPr>
          </a:lstStyle>
          <a:p>
            <a:pPr marL="233149" marR="0" lvl="0" indent="-233149" algn="l" defTabSz="932597" rtl="0" eaLnBrk="1" fontAlgn="auto" latinLnBrk="0" hangingPunct="1">
              <a:lnSpc>
                <a:spcPct val="90000"/>
              </a:lnSpc>
              <a:spcBef>
                <a:spcPts val="102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Copy &amp; Paste Table</a:t>
            </a:r>
          </a:p>
        </p:txBody>
      </p:sp>
    </p:spTree>
    <p:extLst>
      <p:ext uri="{BB962C8B-B14F-4D97-AF65-F5344CB8AC3E}">
        <p14:creationId xmlns:p14="http://schemas.microsoft.com/office/powerpoint/2010/main" val="3120821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5" y="6157690"/>
            <a:ext cx="1069075" cy="4490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820" y="6268826"/>
            <a:ext cx="1045381" cy="22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Card v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5000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Card V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59774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5" y="6157690"/>
            <a:ext cx="1069075" cy="449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820" y="6268826"/>
            <a:ext cx="1045381" cy="22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0167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5" y="6157690"/>
            <a:ext cx="1069075" cy="4490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820" y="6268826"/>
            <a:ext cx="1045381" cy="22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2572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0202323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5" y="6157690"/>
            <a:ext cx="1069075" cy="449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820" y="6268826"/>
            <a:ext cx="1045381" cy="22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6394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5" y="6157690"/>
            <a:ext cx="1069075" cy="449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820" y="6268826"/>
            <a:ext cx="1045381" cy="22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7919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5" y="6157690"/>
            <a:ext cx="1069075" cy="449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820" y="6268826"/>
            <a:ext cx="1045381" cy="22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5" y="6157690"/>
            <a:ext cx="1069075" cy="449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820" y="6268826"/>
            <a:ext cx="1045381" cy="22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5" y="6157690"/>
            <a:ext cx="1069075" cy="449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820" y="6268826"/>
            <a:ext cx="1045381" cy="22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5" y="6157690"/>
            <a:ext cx="1069075" cy="4490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820" y="6268826"/>
            <a:ext cx="1045381" cy="22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44490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200" spc="-100" baseline="0">
                <a:gradFill>
                  <a:gsLst>
                    <a:gs pos="14634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880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12195">
                      <a:schemeClr val="tx1"/>
                    </a:gs>
                    <a:gs pos="46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5" y="6157690"/>
            <a:ext cx="1069075" cy="4490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820" y="6268826"/>
            <a:ext cx="1045381" cy="22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aphicFrame>
        <p:nvGraphicFramePr>
          <p:cNvPr id="5" name="Chart 4"/>
          <p:cNvGraphicFramePr/>
          <p:nvPr userDrawn="1">
            <p:extLst>
              <p:ext uri="{D42A27DB-BD31-4B8C-83A1-F6EECF244321}">
                <p14:modId xmlns:p14="http://schemas.microsoft.com/office/powerpoint/2010/main" val="4165105175"/>
              </p:ext>
            </p:extLst>
          </p:nvPr>
        </p:nvGraphicFramePr>
        <p:xfrm>
          <a:off x="2042055" y="1190802"/>
          <a:ext cx="8290983" cy="55273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5" y="6157690"/>
            <a:ext cx="1069075" cy="449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820" y="6268826"/>
            <a:ext cx="1045381" cy="22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885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9.jpe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7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337" r:id="rId9"/>
    <p:sldLayoutId id="2147484338" r:id="rId10"/>
    <p:sldLayoutId id="2147484250" r:id="rId11"/>
    <p:sldLayoutId id="2147484264" r:id="rId12"/>
    <p:sldLayoutId id="2147484252" r:id="rId13"/>
    <p:sldLayoutId id="2147484253" r:id="rId14"/>
    <p:sldLayoutId id="2147484254" r:id="rId15"/>
    <p:sldLayoutId id="2147484261" r:id="rId16"/>
    <p:sldLayoutId id="2147484263" r:id="rId17"/>
    <p:sldLayoutId id="2147484339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772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1" r:id="rId1"/>
    <p:sldLayoutId id="2147484342" r:id="rId2"/>
    <p:sldLayoutId id="2147484343" r:id="rId3"/>
    <p:sldLayoutId id="2147484344" r:id="rId4"/>
    <p:sldLayoutId id="2147484345" r:id="rId5"/>
    <p:sldLayoutId id="2147484346" r:id="rId6"/>
    <p:sldLayoutId id="2147484347" r:id="rId7"/>
    <p:sldLayoutId id="2147484348" r:id="rId8"/>
    <p:sldLayoutId id="2147484349" r:id="rId9"/>
    <p:sldLayoutId id="2147484350" r:id="rId10"/>
    <p:sldLayoutId id="2147484351" r:id="rId11"/>
    <p:sldLayoutId id="2147484352" r:id="rId12"/>
    <p:sldLayoutId id="2147484353" r:id="rId13"/>
    <p:sldLayoutId id="2147484355" r:id="rId14"/>
    <p:sldLayoutId id="2147484356" r:id="rId15"/>
    <p:sldLayoutId id="2147484357" r:id="rId16"/>
    <p:sldLayoutId id="2147484358" r:id="rId17"/>
    <p:sldLayoutId id="2147484359" r:id="rId18"/>
  </p:sldLayoutIdLst>
  <p:transition>
    <p:fade/>
  </p:transition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3466" y="1770512"/>
            <a:ext cx="11518557" cy="622960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GB" sz="16000" dirty="0">
                <a:solidFill>
                  <a:srgbClr val="4F1F01"/>
                </a:solidFill>
              </a:rPr>
              <a:t>Building apps &amp; games for </a:t>
            </a:r>
          </a:p>
          <a:p>
            <a:pPr>
              <a:lnSpc>
                <a:spcPct val="120000"/>
              </a:lnSpc>
            </a:pPr>
            <a:r>
              <a:rPr lang="en-GB" sz="16000" dirty="0">
                <a:solidFill>
                  <a:srgbClr val="4F1F01"/>
                </a:solidFill>
              </a:rPr>
              <a:t>Xbox One using UWP – </a:t>
            </a:r>
          </a:p>
          <a:p>
            <a:pPr>
              <a:lnSpc>
                <a:spcPct val="120000"/>
              </a:lnSpc>
            </a:pPr>
            <a:r>
              <a:rPr lang="en-GB" sz="16000" dirty="0">
                <a:solidFill>
                  <a:srgbClr val="4F1F01"/>
                </a:solidFill>
              </a:rPr>
              <a:t>Build once and target many</a:t>
            </a:r>
            <a:endParaRPr lang="en-US" sz="16000" dirty="0">
              <a:solidFill>
                <a:srgbClr val="4F1F01"/>
              </a:solidFill>
            </a:endParaRPr>
          </a:p>
          <a:p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3466" y="4266965"/>
            <a:ext cx="4663017" cy="523733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9300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form"/>
          <p:cNvSpPr>
            <a:spLocks/>
          </p:cNvSpPr>
          <p:nvPr/>
        </p:nvSpPr>
        <p:spPr bwMode="auto">
          <a:xfrm>
            <a:off x="4273078" y="2282664"/>
            <a:ext cx="3809477" cy="714010"/>
          </a:xfrm>
          <a:custGeom>
            <a:avLst/>
            <a:gdLst>
              <a:gd name="T0" fmla="*/ 1088 w 1506"/>
              <a:gd name="T1" fmla="*/ 0 h 282"/>
              <a:gd name="T2" fmla="*/ 1077 w 1506"/>
              <a:gd name="T3" fmla="*/ 14 h 282"/>
              <a:gd name="T4" fmla="*/ 1437 w 1506"/>
              <a:gd name="T5" fmla="*/ 98 h 282"/>
              <a:gd name="T6" fmla="*/ 738 w 1506"/>
              <a:gd name="T7" fmla="*/ 266 h 282"/>
              <a:gd name="T8" fmla="*/ 70 w 1506"/>
              <a:gd name="T9" fmla="*/ 108 h 282"/>
              <a:gd name="T10" fmla="*/ 437 w 1506"/>
              <a:gd name="T11" fmla="*/ 21 h 282"/>
              <a:gd name="T12" fmla="*/ 424 w 1506"/>
              <a:gd name="T13" fmla="*/ 7 h 282"/>
              <a:gd name="T14" fmla="*/ 0 w 1506"/>
              <a:gd name="T15" fmla="*/ 109 h 282"/>
              <a:gd name="T16" fmla="*/ 736 w 1506"/>
              <a:gd name="T17" fmla="*/ 282 h 282"/>
              <a:gd name="T18" fmla="*/ 738 w 1506"/>
              <a:gd name="T19" fmla="*/ 282 h 282"/>
              <a:gd name="T20" fmla="*/ 1506 w 1506"/>
              <a:gd name="T21" fmla="*/ 98 h 282"/>
              <a:gd name="T22" fmla="*/ 1088 w 1506"/>
              <a:gd name="T23" fmla="*/ 0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06" h="282">
                <a:moveTo>
                  <a:pt x="1088" y="0"/>
                </a:moveTo>
                <a:cubicBezTo>
                  <a:pt x="1085" y="5"/>
                  <a:pt x="1081" y="9"/>
                  <a:pt x="1077" y="14"/>
                </a:cubicBezTo>
                <a:cubicBezTo>
                  <a:pt x="1437" y="98"/>
                  <a:pt x="1437" y="98"/>
                  <a:pt x="1437" y="98"/>
                </a:cubicBezTo>
                <a:cubicBezTo>
                  <a:pt x="738" y="266"/>
                  <a:pt x="738" y="266"/>
                  <a:pt x="738" y="266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437" y="21"/>
                  <a:pt x="437" y="21"/>
                  <a:pt x="437" y="21"/>
                </a:cubicBezTo>
                <a:cubicBezTo>
                  <a:pt x="432" y="16"/>
                  <a:pt x="428" y="12"/>
                  <a:pt x="424" y="7"/>
                </a:cubicBezTo>
                <a:cubicBezTo>
                  <a:pt x="0" y="109"/>
                  <a:pt x="0" y="109"/>
                  <a:pt x="0" y="109"/>
                </a:cubicBezTo>
                <a:cubicBezTo>
                  <a:pt x="736" y="282"/>
                  <a:pt x="736" y="282"/>
                  <a:pt x="736" y="282"/>
                </a:cubicBezTo>
                <a:cubicBezTo>
                  <a:pt x="738" y="282"/>
                  <a:pt x="738" y="282"/>
                  <a:pt x="738" y="282"/>
                </a:cubicBezTo>
                <a:cubicBezTo>
                  <a:pt x="1506" y="98"/>
                  <a:pt x="1506" y="98"/>
                  <a:pt x="1506" y="98"/>
                </a:cubicBezTo>
                <a:lnTo>
                  <a:pt x="1088" y="0"/>
                </a:lnTo>
                <a:close/>
              </a:path>
            </a:pathLst>
          </a:custGeom>
          <a:solidFill>
            <a:srgbClr val="D83B01"/>
          </a:solidFill>
          <a:ln w="20320">
            <a:noFill/>
          </a:ln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grpSp>
        <p:nvGrpSpPr>
          <p:cNvPr id="5" name="WIndows Phone"/>
          <p:cNvGrpSpPr/>
          <p:nvPr/>
        </p:nvGrpSpPr>
        <p:grpSpPr>
          <a:xfrm>
            <a:off x="634550" y="2465075"/>
            <a:ext cx="1711445" cy="960153"/>
            <a:chOff x="902582" y="2049678"/>
            <a:chExt cx="1258530" cy="706059"/>
          </a:xfrm>
        </p:grpSpPr>
        <p:sp>
          <p:nvSpPr>
            <p:cNvPr id="6" name="Freeform 67"/>
            <p:cNvSpPr>
              <a:spLocks noChangeAspect="1"/>
            </p:cNvSpPr>
            <p:nvPr/>
          </p:nvSpPr>
          <p:spPr bwMode="auto">
            <a:xfrm>
              <a:off x="902582" y="2049678"/>
              <a:ext cx="1258530" cy="233363"/>
            </a:xfrm>
            <a:custGeom>
              <a:avLst/>
              <a:gdLst>
                <a:gd name="T0" fmla="*/ 343 w 456"/>
                <a:gd name="T1" fmla="*/ 0 h 82"/>
                <a:gd name="T2" fmla="*/ 337 w 456"/>
                <a:gd name="T3" fmla="*/ 6 h 82"/>
                <a:gd name="T4" fmla="*/ 421 w 456"/>
                <a:gd name="T5" fmla="*/ 26 h 82"/>
                <a:gd name="T6" fmla="*/ 224 w 456"/>
                <a:gd name="T7" fmla="*/ 74 h 82"/>
                <a:gd name="T8" fmla="*/ 35 w 456"/>
                <a:gd name="T9" fmla="*/ 29 h 82"/>
                <a:gd name="T10" fmla="*/ 121 w 456"/>
                <a:gd name="T11" fmla="*/ 8 h 82"/>
                <a:gd name="T12" fmla="*/ 115 w 456"/>
                <a:gd name="T13" fmla="*/ 2 h 82"/>
                <a:gd name="T14" fmla="*/ 0 w 456"/>
                <a:gd name="T15" fmla="*/ 29 h 82"/>
                <a:gd name="T16" fmla="*/ 223 w 456"/>
                <a:gd name="T17" fmla="*/ 82 h 82"/>
                <a:gd name="T18" fmla="*/ 224 w 456"/>
                <a:gd name="T19" fmla="*/ 82 h 82"/>
                <a:gd name="T20" fmla="*/ 456 w 456"/>
                <a:gd name="T21" fmla="*/ 26 h 82"/>
                <a:gd name="T22" fmla="*/ 343 w 456"/>
                <a:gd name="T2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6" h="82">
                  <a:moveTo>
                    <a:pt x="343" y="0"/>
                  </a:moveTo>
                  <a:cubicBezTo>
                    <a:pt x="341" y="2"/>
                    <a:pt x="339" y="4"/>
                    <a:pt x="337" y="6"/>
                  </a:cubicBezTo>
                  <a:cubicBezTo>
                    <a:pt x="421" y="26"/>
                    <a:pt x="421" y="26"/>
                    <a:pt x="421" y="26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19" y="6"/>
                    <a:pt x="117" y="4"/>
                    <a:pt x="115" y="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224" y="82"/>
                    <a:pt x="224" y="82"/>
                    <a:pt x="224" y="82"/>
                  </a:cubicBezTo>
                  <a:cubicBezTo>
                    <a:pt x="456" y="26"/>
                    <a:pt x="456" y="26"/>
                    <a:pt x="456" y="26"/>
                  </a:cubicBezTo>
                  <a:lnTo>
                    <a:pt x="343" y="0"/>
                  </a:lnTo>
                  <a:close/>
                </a:path>
              </a:pathLst>
            </a:custGeom>
            <a:solidFill>
              <a:srgbClr val="D83B01"/>
            </a:solidFill>
            <a:ln w="3175">
              <a:solidFill>
                <a:srgbClr val="0078D7"/>
              </a:solidFill>
              <a:round/>
              <a:headEnd/>
              <a:tailEnd/>
            </a:ln>
            <a:extLst/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16305" y="2257076"/>
              <a:ext cx="825706" cy="498661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816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6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rPr>
                <a:t>Windows Phone</a:t>
              </a:r>
            </a:p>
          </p:txBody>
        </p:sp>
      </p:grpSp>
      <p:sp>
        <p:nvSpPr>
          <p:cNvPr id="8" name="Title 1"/>
          <p:cNvSpPr txBox="1">
            <a:spLocks/>
          </p:cNvSpPr>
          <p:nvPr/>
        </p:nvSpPr>
        <p:spPr>
          <a:xfrm>
            <a:off x="157442" y="75733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Journey to the Universal Windows Platform</a:t>
            </a:r>
          </a:p>
        </p:txBody>
      </p:sp>
      <p:grpSp>
        <p:nvGrpSpPr>
          <p:cNvPr id="9" name="Desktop"/>
          <p:cNvGrpSpPr/>
          <p:nvPr/>
        </p:nvGrpSpPr>
        <p:grpSpPr>
          <a:xfrm>
            <a:off x="1977889" y="4546043"/>
            <a:ext cx="1711445" cy="773408"/>
            <a:chOff x="2210067" y="2048473"/>
            <a:chExt cx="1258530" cy="568734"/>
          </a:xfrm>
        </p:grpSpPr>
        <p:sp>
          <p:nvSpPr>
            <p:cNvPr id="10" name="Freeform 67"/>
            <p:cNvSpPr>
              <a:spLocks noChangeAspect="1"/>
            </p:cNvSpPr>
            <p:nvPr/>
          </p:nvSpPr>
          <p:spPr bwMode="auto">
            <a:xfrm>
              <a:off x="2210067" y="2048473"/>
              <a:ext cx="1258530" cy="233363"/>
            </a:xfrm>
            <a:custGeom>
              <a:avLst/>
              <a:gdLst>
                <a:gd name="T0" fmla="*/ 343 w 456"/>
                <a:gd name="T1" fmla="*/ 0 h 82"/>
                <a:gd name="T2" fmla="*/ 337 w 456"/>
                <a:gd name="T3" fmla="*/ 6 h 82"/>
                <a:gd name="T4" fmla="*/ 421 w 456"/>
                <a:gd name="T5" fmla="*/ 26 h 82"/>
                <a:gd name="T6" fmla="*/ 224 w 456"/>
                <a:gd name="T7" fmla="*/ 74 h 82"/>
                <a:gd name="T8" fmla="*/ 35 w 456"/>
                <a:gd name="T9" fmla="*/ 29 h 82"/>
                <a:gd name="T10" fmla="*/ 121 w 456"/>
                <a:gd name="T11" fmla="*/ 8 h 82"/>
                <a:gd name="T12" fmla="*/ 115 w 456"/>
                <a:gd name="T13" fmla="*/ 2 h 82"/>
                <a:gd name="T14" fmla="*/ 0 w 456"/>
                <a:gd name="T15" fmla="*/ 29 h 82"/>
                <a:gd name="T16" fmla="*/ 223 w 456"/>
                <a:gd name="T17" fmla="*/ 82 h 82"/>
                <a:gd name="T18" fmla="*/ 224 w 456"/>
                <a:gd name="T19" fmla="*/ 82 h 82"/>
                <a:gd name="T20" fmla="*/ 456 w 456"/>
                <a:gd name="T21" fmla="*/ 26 h 82"/>
                <a:gd name="T22" fmla="*/ 343 w 456"/>
                <a:gd name="T2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6" h="82">
                  <a:moveTo>
                    <a:pt x="343" y="0"/>
                  </a:moveTo>
                  <a:cubicBezTo>
                    <a:pt x="341" y="2"/>
                    <a:pt x="339" y="4"/>
                    <a:pt x="337" y="6"/>
                  </a:cubicBezTo>
                  <a:cubicBezTo>
                    <a:pt x="421" y="26"/>
                    <a:pt x="421" y="26"/>
                    <a:pt x="421" y="26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19" y="6"/>
                    <a:pt x="117" y="4"/>
                    <a:pt x="115" y="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224" y="82"/>
                    <a:pt x="224" y="82"/>
                    <a:pt x="224" y="82"/>
                  </a:cubicBezTo>
                  <a:cubicBezTo>
                    <a:pt x="456" y="26"/>
                    <a:pt x="456" y="26"/>
                    <a:pt x="456" y="26"/>
                  </a:cubicBezTo>
                  <a:lnTo>
                    <a:pt x="343" y="0"/>
                  </a:lnTo>
                  <a:close/>
                </a:path>
              </a:pathLst>
            </a:custGeom>
            <a:solidFill>
              <a:srgbClr val="D83B01"/>
            </a:solidFill>
            <a:ln w="9525">
              <a:solidFill>
                <a:srgbClr val="0078D7"/>
              </a:solidFill>
              <a:round/>
              <a:headEnd/>
              <a:tailEnd/>
            </a:ln>
            <a:extLst/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48732" y="2257076"/>
              <a:ext cx="772226" cy="360131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816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6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rPr>
                <a:t>Desktop</a:t>
              </a:r>
            </a:p>
          </p:txBody>
        </p:sp>
      </p:grpSp>
      <p:grpSp>
        <p:nvGrpSpPr>
          <p:cNvPr id="12" name="Web"/>
          <p:cNvGrpSpPr/>
          <p:nvPr/>
        </p:nvGrpSpPr>
        <p:grpSpPr>
          <a:xfrm>
            <a:off x="8593644" y="4515844"/>
            <a:ext cx="1711445" cy="771768"/>
            <a:chOff x="5047124" y="2049678"/>
            <a:chExt cx="1258530" cy="567528"/>
          </a:xfrm>
        </p:grpSpPr>
        <p:sp>
          <p:nvSpPr>
            <p:cNvPr id="13" name="Freeform 67"/>
            <p:cNvSpPr>
              <a:spLocks noChangeAspect="1"/>
            </p:cNvSpPr>
            <p:nvPr/>
          </p:nvSpPr>
          <p:spPr bwMode="auto">
            <a:xfrm>
              <a:off x="5047124" y="2049678"/>
              <a:ext cx="1258530" cy="233363"/>
            </a:xfrm>
            <a:custGeom>
              <a:avLst/>
              <a:gdLst>
                <a:gd name="T0" fmla="*/ 343 w 456"/>
                <a:gd name="T1" fmla="*/ 0 h 82"/>
                <a:gd name="T2" fmla="*/ 337 w 456"/>
                <a:gd name="T3" fmla="*/ 6 h 82"/>
                <a:gd name="T4" fmla="*/ 421 w 456"/>
                <a:gd name="T5" fmla="*/ 26 h 82"/>
                <a:gd name="T6" fmla="*/ 224 w 456"/>
                <a:gd name="T7" fmla="*/ 74 h 82"/>
                <a:gd name="T8" fmla="*/ 35 w 456"/>
                <a:gd name="T9" fmla="*/ 29 h 82"/>
                <a:gd name="T10" fmla="*/ 121 w 456"/>
                <a:gd name="T11" fmla="*/ 8 h 82"/>
                <a:gd name="T12" fmla="*/ 115 w 456"/>
                <a:gd name="T13" fmla="*/ 2 h 82"/>
                <a:gd name="T14" fmla="*/ 0 w 456"/>
                <a:gd name="T15" fmla="*/ 29 h 82"/>
                <a:gd name="T16" fmla="*/ 223 w 456"/>
                <a:gd name="T17" fmla="*/ 82 h 82"/>
                <a:gd name="T18" fmla="*/ 224 w 456"/>
                <a:gd name="T19" fmla="*/ 82 h 82"/>
                <a:gd name="T20" fmla="*/ 456 w 456"/>
                <a:gd name="T21" fmla="*/ 26 h 82"/>
                <a:gd name="T22" fmla="*/ 343 w 456"/>
                <a:gd name="T2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6" h="82">
                  <a:moveTo>
                    <a:pt x="343" y="0"/>
                  </a:moveTo>
                  <a:cubicBezTo>
                    <a:pt x="341" y="2"/>
                    <a:pt x="339" y="4"/>
                    <a:pt x="337" y="6"/>
                  </a:cubicBezTo>
                  <a:cubicBezTo>
                    <a:pt x="421" y="26"/>
                    <a:pt x="421" y="26"/>
                    <a:pt x="421" y="26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19" y="6"/>
                    <a:pt x="117" y="4"/>
                    <a:pt x="115" y="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224" y="82"/>
                    <a:pt x="224" y="82"/>
                    <a:pt x="224" y="82"/>
                  </a:cubicBezTo>
                  <a:cubicBezTo>
                    <a:pt x="456" y="26"/>
                    <a:pt x="456" y="26"/>
                    <a:pt x="456" y="26"/>
                  </a:cubicBezTo>
                  <a:lnTo>
                    <a:pt x="343" y="0"/>
                  </a:lnTo>
                  <a:close/>
                </a:path>
              </a:pathLst>
            </a:custGeom>
            <a:solidFill>
              <a:srgbClr val="D83B01"/>
            </a:solidFill>
            <a:ln w="3175">
              <a:solidFill>
                <a:srgbClr val="0078D7"/>
              </a:solidFill>
              <a:round/>
              <a:headEnd/>
              <a:tailEnd/>
            </a:ln>
            <a:extLst/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88739" y="2257076"/>
              <a:ext cx="575299" cy="360130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816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6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rPr>
                <a:t>Web</a:t>
              </a:r>
            </a:p>
          </p:txBody>
        </p:sp>
      </p:grpSp>
      <p:grpSp>
        <p:nvGrpSpPr>
          <p:cNvPr id="15" name="Other platforms"/>
          <p:cNvGrpSpPr/>
          <p:nvPr/>
        </p:nvGrpSpPr>
        <p:grpSpPr>
          <a:xfrm>
            <a:off x="9947250" y="2452445"/>
            <a:ext cx="1711445" cy="960153"/>
            <a:chOff x="6750977" y="2049678"/>
            <a:chExt cx="1258530" cy="706059"/>
          </a:xfrm>
        </p:grpSpPr>
        <p:sp>
          <p:nvSpPr>
            <p:cNvPr id="16" name="Freeform 67"/>
            <p:cNvSpPr>
              <a:spLocks noChangeAspect="1"/>
            </p:cNvSpPr>
            <p:nvPr/>
          </p:nvSpPr>
          <p:spPr bwMode="auto">
            <a:xfrm>
              <a:off x="6750977" y="2049678"/>
              <a:ext cx="1258530" cy="233363"/>
            </a:xfrm>
            <a:custGeom>
              <a:avLst/>
              <a:gdLst>
                <a:gd name="T0" fmla="*/ 343 w 456"/>
                <a:gd name="T1" fmla="*/ 0 h 82"/>
                <a:gd name="T2" fmla="*/ 337 w 456"/>
                <a:gd name="T3" fmla="*/ 6 h 82"/>
                <a:gd name="T4" fmla="*/ 421 w 456"/>
                <a:gd name="T5" fmla="*/ 26 h 82"/>
                <a:gd name="T6" fmla="*/ 224 w 456"/>
                <a:gd name="T7" fmla="*/ 74 h 82"/>
                <a:gd name="T8" fmla="*/ 35 w 456"/>
                <a:gd name="T9" fmla="*/ 29 h 82"/>
                <a:gd name="T10" fmla="*/ 121 w 456"/>
                <a:gd name="T11" fmla="*/ 8 h 82"/>
                <a:gd name="T12" fmla="*/ 115 w 456"/>
                <a:gd name="T13" fmla="*/ 2 h 82"/>
                <a:gd name="T14" fmla="*/ 0 w 456"/>
                <a:gd name="T15" fmla="*/ 29 h 82"/>
                <a:gd name="T16" fmla="*/ 223 w 456"/>
                <a:gd name="T17" fmla="*/ 82 h 82"/>
                <a:gd name="T18" fmla="*/ 224 w 456"/>
                <a:gd name="T19" fmla="*/ 82 h 82"/>
                <a:gd name="T20" fmla="*/ 456 w 456"/>
                <a:gd name="T21" fmla="*/ 26 h 82"/>
                <a:gd name="T22" fmla="*/ 343 w 456"/>
                <a:gd name="T2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6" h="82">
                  <a:moveTo>
                    <a:pt x="343" y="0"/>
                  </a:moveTo>
                  <a:cubicBezTo>
                    <a:pt x="341" y="2"/>
                    <a:pt x="339" y="4"/>
                    <a:pt x="337" y="6"/>
                  </a:cubicBezTo>
                  <a:cubicBezTo>
                    <a:pt x="421" y="26"/>
                    <a:pt x="421" y="26"/>
                    <a:pt x="421" y="26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19" y="6"/>
                    <a:pt x="117" y="4"/>
                    <a:pt x="115" y="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224" y="82"/>
                    <a:pt x="224" y="82"/>
                    <a:pt x="224" y="82"/>
                  </a:cubicBezTo>
                  <a:cubicBezTo>
                    <a:pt x="456" y="26"/>
                    <a:pt x="456" y="26"/>
                    <a:pt x="456" y="26"/>
                  </a:cubicBezTo>
                  <a:lnTo>
                    <a:pt x="343" y="0"/>
                  </a:lnTo>
                  <a:close/>
                </a:path>
              </a:pathLst>
            </a:custGeom>
            <a:solidFill>
              <a:srgbClr val="D83B01"/>
            </a:solidFill>
            <a:ln w="3175">
              <a:solidFill>
                <a:srgbClr val="0078D7"/>
              </a:solidFill>
              <a:round/>
              <a:headEnd/>
              <a:tailEnd/>
            </a:ln>
            <a:extLst/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56782" y="2257076"/>
              <a:ext cx="830226" cy="498661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816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6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rPr>
                <a:t>Other platforms</a:t>
              </a:r>
            </a:p>
          </p:txBody>
        </p:sp>
      </p:grpSp>
      <p:grpSp>
        <p:nvGrpSpPr>
          <p:cNvPr id="18" name="Group 70"/>
          <p:cNvGrpSpPr>
            <a:grpSpLocks noChangeAspect="1"/>
          </p:cNvGrpSpPr>
          <p:nvPr/>
        </p:nvGrpSpPr>
        <p:grpSpPr bwMode="auto">
          <a:xfrm>
            <a:off x="5086200" y="578955"/>
            <a:ext cx="2043715" cy="2041594"/>
            <a:chOff x="1876" y="679"/>
            <a:chExt cx="1927" cy="1925"/>
          </a:xfrm>
        </p:grpSpPr>
        <p:sp>
          <p:nvSpPr>
            <p:cNvPr id="19" name="Freeform 71"/>
            <p:cNvSpPr>
              <a:spLocks noEditPoints="1"/>
            </p:cNvSpPr>
            <p:nvPr/>
          </p:nvSpPr>
          <p:spPr bwMode="auto">
            <a:xfrm>
              <a:off x="1876" y="679"/>
              <a:ext cx="1577" cy="1503"/>
            </a:xfrm>
            <a:custGeom>
              <a:avLst/>
              <a:gdLst>
                <a:gd name="T0" fmla="*/ 147 w 665"/>
                <a:gd name="T1" fmla="*/ 634 h 634"/>
                <a:gd name="T2" fmla="*/ 143 w 665"/>
                <a:gd name="T3" fmla="*/ 630 h 634"/>
                <a:gd name="T4" fmla="*/ 143 w 665"/>
                <a:gd name="T5" fmla="*/ 112 h 634"/>
                <a:gd name="T6" fmla="*/ 376 w 665"/>
                <a:gd name="T7" fmla="*/ 6 h 634"/>
                <a:gd name="T8" fmla="*/ 610 w 665"/>
                <a:gd name="T9" fmla="*/ 70 h 634"/>
                <a:gd name="T10" fmla="*/ 610 w 665"/>
                <a:gd name="T11" fmla="*/ 38 h 634"/>
                <a:gd name="T12" fmla="*/ 665 w 665"/>
                <a:gd name="T13" fmla="*/ 38 h 634"/>
                <a:gd name="T14" fmla="*/ 665 w 665"/>
                <a:gd name="T15" fmla="*/ 163 h 634"/>
                <a:gd name="T16" fmla="*/ 541 w 665"/>
                <a:gd name="T17" fmla="*/ 163 h 634"/>
                <a:gd name="T18" fmla="*/ 541 w 665"/>
                <a:gd name="T19" fmla="*/ 108 h 634"/>
                <a:gd name="T20" fmla="*/ 568 w 665"/>
                <a:gd name="T21" fmla="*/ 108 h 634"/>
                <a:gd name="T22" fmla="*/ 182 w 665"/>
                <a:gd name="T23" fmla="*/ 151 h 634"/>
                <a:gd name="T24" fmla="*/ 90 w 665"/>
                <a:gd name="T25" fmla="*/ 371 h 634"/>
                <a:gd name="T26" fmla="*/ 182 w 665"/>
                <a:gd name="T27" fmla="*/ 592 h 634"/>
                <a:gd name="T28" fmla="*/ 186 w 665"/>
                <a:gd name="T29" fmla="*/ 596 h 634"/>
                <a:gd name="T30" fmla="*/ 147 w 665"/>
                <a:gd name="T31" fmla="*/ 634 h 634"/>
                <a:gd name="T32" fmla="*/ 402 w 665"/>
                <a:gd name="T33" fmla="*/ 18 h 634"/>
                <a:gd name="T34" fmla="*/ 151 w 665"/>
                <a:gd name="T35" fmla="*/ 121 h 634"/>
                <a:gd name="T36" fmla="*/ 147 w 665"/>
                <a:gd name="T37" fmla="*/ 617 h 634"/>
                <a:gd name="T38" fmla="*/ 169 w 665"/>
                <a:gd name="T39" fmla="*/ 596 h 634"/>
                <a:gd name="T40" fmla="*/ 78 w 665"/>
                <a:gd name="T41" fmla="*/ 371 h 634"/>
                <a:gd name="T42" fmla="*/ 173 w 665"/>
                <a:gd name="T43" fmla="*/ 142 h 634"/>
                <a:gd name="T44" fmla="*/ 377 w 665"/>
                <a:gd name="T45" fmla="*/ 49 h 634"/>
                <a:gd name="T46" fmla="*/ 591 w 665"/>
                <a:gd name="T47" fmla="*/ 109 h 634"/>
                <a:gd name="T48" fmla="*/ 606 w 665"/>
                <a:gd name="T49" fmla="*/ 120 h 634"/>
                <a:gd name="T50" fmla="*/ 553 w 665"/>
                <a:gd name="T51" fmla="*/ 120 h 634"/>
                <a:gd name="T52" fmla="*/ 553 w 665"/>
                <a:gd name="T53" fmla="*/ 151 h 634"/>
                <a:gd name="T54" fmla="*/ 653 w 665"/>
                <a:gd name="T55" fmla="*/ 151 h 634"/>
                <a:gd name="T56" fmla="*/ 653 w 665"/>
                <a:gd name="T57" fmla="*/ 50 h 634"/>
                <a:gd name="T58" fmla="*/ 622 w 665"/>
                <a:gd name="T59" fmla="*/ 50 h 634"/>
                <a:gd name="T60" fmla="*/ 622 w 665"/>
                <a:gd name="T61" fmla="*/ 94 h 634"/>
                <a:gd name="T62" fmla="*/ 613 w 665"/>
                <a:gd name="T63" fmla="*/ 87 h 634"/>
                <a:gd name="T64" fmla="*/ 402 w 665"/>
                <a:gd name="T65" fmla="*/ 18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65" h="634">
                  <a:moveTo>
                    <a:pt x="147" y="634"/>
                  </a:moveTo>
                  <a:cubicBezTo>
                    <a:pt x="143" y="630"/>
                    <a:pt x="143" y="630"/>
                    <a:pt x="143" y="630"/>
                  </a:cubicBezTo>
                  <a:cubicBezTo>
                    <a:pt x="0" y="487"/>
                    <a:pt x="0" y="255"/>
                    <a:pt x="143" y="112"/>
                  </a:cubicBezTo>
                  <a:cubicBezTo>
                    <a:pt x="205" y="50"/>
                    <a:pt x="288" y="12"/>
                    <a:pt x="376" y="6"/>
                  </a:cubicBezTo>
                  <a:cubicBezTo>
                    <a:pt x="460" y="0"/>
                    <a:pt x="542" y="23"/>
                    <a:pt x="610" y="70"/>
                  </a:cubicBezTo>
                  <a:cubicBezTo>
                    <a:pt x="610" y="38"/>
                    <a:pt x="610" y="38"/>
                    <a:pt x="610" y="38"/>
                  </a:cubicBezTo>
                  <a:cubicBezTo>
                    <a:pt x="665" y="38"/>
                    <a:pt x="665" y="38"/>
                    <a:pt x="665" y="38"/>
                  </a:cubicBezTo>
                  <a:cubicBezTo>
                    <a:pt x="665" y="163"/>
                    <a:pt x="665" y="163"/>
                    <a:pt x="665" y="163"/>
                  </a:cubicBezTo>
                  <a:cubicBezTo>
                    <a:pt x="541" y="163"/>
                    <a:pt x="541" y="163"/>
                    <a:pt x="541" y="163"/>
                  </a:cubicBezTo>
                  <a:cubicBezTo>
                    <a:pt x="541" y="108"/>
                    <a:pt x="541" y="108"/>
                    <a:pt x="541" y="108"/>
                  </a:cubicBezTo>
                  <a:cubicBezTo>
                    <a:pt x="568" y="108"/>
                    <a:pt x="568" y="108"/>
                    <a:pt x="568" y="108"/>
                  </a:cubicBezTo>
                  <a:cubicBezTo>
                    <a:pt x="447" y="31"/>
                    <a:pt x="284" y="48"/>
                    <a:pt x="182" y="151"/>
                  </a:cubicBezTo>
                  <a:cubicBezTo>
                    <a:pt x="123" y="210"/>
                    <a:pt x="90" y="288"/>
                    <a:pt x="90" y="371"/>
                  </a:cubicBezTo>
                  <a:cubicBezTo>
                    <a:pt x="90" y="455"/>
                    <a:pt x="123" y="533"/>
                    <a:pt x="182" y="592"/>
                  </a:cubicBezTo>
                  <a:cubicBezTo>
                    <a:pt x="186" y="596"/>
                    <a:pt x="186" y="596"/>
                    <a:pt x="186" y="596"/>
                  </a:cubicBezTo>
                  <a:lnTo>
                    <a:pt x="147" y="634"/>
                  </a:lnTo>
                  <a:close/>
                  <a:moveTo>
                    <a:pt x="402" y="18"/>
                  </a:moveTo>
                  <a:cubicBezTo>
                    <a:pt x="311" y="18"/>
                    <a:pt x="220" y="52"/>
                    <a:pt x="151" y="121"/>
                  </a:cubicBezTo>
                  <a:cubicBezTo>
                    <a:pt x="15" y="257"/>
                    <a:pt x="13" y="479"/>
                    <a:pt x="147" y="617"/>
                  </a:cubicBezTo>
                  <a:cubicBezTo>
                    <a:pt x="169" y="596"/>
                    <a:pt x="169" y="596"/>
                    <a:pt x="169" y="596"/>
                  </a:cubicBezTo>
                  <a:cubicBezTo>
                    <a:pt x="111" y="535"/>
                    <a:pt x="78" y="456"/>
                    <a:pt x="78" y="371"/>
                  </a:cubicBezTo>
                  <a:cubicBezTo>
                    <a:pt x="78" y="285"/>
                    <a:pt x="112" y="203"/>
                    <a:pt x="173" y="142"/>
                  </a:cubicBezTo>
                  <a:cubicBezTo>
                    <a:pt x="228" y="88"/>
                    <a:pt x="300" y="55"/>
                    <a:pt x="377" y="49"/>
                  </a:cubicBezTo>
                  <a:cubicBezTo>
                    <a:pt x="454" y="43"/>
                    <a:pt x="530" y="64"/>
                    <a:pt x="591" y="109"/>
                  </a:cubicBezTo>
                  <a:cubicBezTo>
                    <a:pt x="606" y="120"/>
                    <a:pt x="606" y="120"/>
                    <a:pt x="606" y="120"/>
                  </a:cubicBezTo>
                  <a:cubicBezTo>
                    <a:pt x="553" y="120"/>
                    <a:pt x="553" y="120"/>
                    <a:pt x="553" y="120"/>
                  </a:cubicBezTo>
                  <a:cubicBezTo>
                    <a:pt x="553" y="151"/>
                    <a:pt x="553" y="151"/>
                    <a:pt x="553" y="151"/>
                  </a:cubicBezTo>
                  <a:cubicBezTo>
                    <a:pt x="653" y="151"/>
                    <a:pt x="653" y="151"/>
                    <a:pt x="653" y="151"/>
                  </a:cubicBezTo>
                  <a:cubicBezTo>
                    <a:pt x="653" y="50"/>
                    <a:pt x="653" y="50"/>
                    <a:pt x="653" y="50"/>
                  </a:cubicBezTo>
                  <a:cubicBezTo>
                    <a:pt x="622" y="50"/>
                    <a:pt x="622" y="50"/>
                    <a:pt x="622" y="50"/>
                  </a:cubicBezTo>
                  <a:cubicBezTo>
                    <a:pt x="622" y="94"/>
                    <a:pt x="622" y="94"/>
                    <a:pt x="622" y="94"/>
                  </a:cubicBezTo>
                  <a:cubicBezTo>
                    <a:pt x="613" y="87"/>
                    <a:pt x="613" y="87"/>
                    <a:pt x="613" y="87"/>
                  </a:cubicBezTo>
                  <a:cubicBezTo>
                    <a:pt x="550" y="40"/>
                    <a:pt x="476" y="18"/>
                    <a:pt x="402" y="18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2448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20" name="Freeform 72"/>
            <p:cNvSpPr>
              <a:spLocks noEditPoints="1"/>
            </p:cNvSpPr>
            <p:nvPr/>
          </p:nvSpPr>
          <p:spPr bwMode="auto">
            <a:xfrm>
              <a:off x="2312" y="1060"/>
              <a:ext cx="1491" cy="1544"/>
            </a:xfrm>
            <a:custGeom>
              <a:avLst/>
              <a:gdLst>
                <a:gd name="T0" fmla="*/ 263 w 629"/>
                <a:gd name="T1" fmla="*/ 629 h 651"/>
                <a:gd name="T2" fmla="*/ 54 w 629"/>
                <a:gd name="T3" fmla="*/ 564 h 651"/>
                <a:gd name="T4" fmla="*/ 54 w 629"/>
                <a:gd name="T5" fmla="*/ 596 h 651"/>
                <a:gd name="T6" fmla="*/ 0 w 629"/>
                <a:gd name="T7" fmla="*/ 596 h 651"/>
                <a:gd name="T8" fmla="*/ 0 w 629"/>
                <a:gd name="T9" fmla="*/ 471 h 651"/>
                <a:gd name="T10" fmla="*/ 124 w 629"/>
                <a:gd name="T11" fmla="*/ 471 h 651"/>
                <a:gd name="T12" fmla="*/ 124 w 629"/>
                <a:gd name="T13" fmla="*/ 526 h 651"/>
                <a:gd name="T14" fmla="*/ 97 w 629"/>
                <a:gd name="T15" fmla="*/ 526 h 651"/>
                <a:gd name="T16" fmla="*/ 483 w 629"/>
                <a:gd name="T17" fmla="*/ 483 h 651"/>
                <a:gd name="T18" fmla="*/ 574 w 629"/>
                <a:gd name="T19" fmla="*/ 263 h 651"/>
                <a:gd name="T20" fmla="*/ 483 w 629"/>
                <a:gd name="T21" fmla="*/ 43 h 651"/>
                <a:gd name="T22" fmla="*/ 479 w 629"/>
                <a:gd name="T23" fmla="*/ 38 h 651"/>
                <a:gd name="T24" fmla="*/ 518 w 629"/>
                <a:gd name="T25" fmla="*/ 0 h 651"/>
                <a:gd name="T26" fmla="*/ 522 w 629"/>
                <a:gd name="T27" fmla="*/ 4 h 651"/>
                <a:gd name="T28" fmla="*/ 629 w 629"/>
                <a:gd name="T29" fmla="*/ 263 h 651"/>
                <a:gd name="T30" fmla="*/ 522 w 629"/>
                <a:gd name="T31" fmla="*/ 522 h 651"/>
                <a:gd name="T32" fmla="*/ 522 w 629"/>
                <a:gd name="T33" fmla="*/ 522 h 651"/>
                <a:gd name="T34" fmla="*/ 289 w 629"/>
                <a:gd name="T35" fmla="*/ 628 h 651"/>
                <a:gd name="T36" fmla="*/ 263 w 629"/>
                <a:gd name="T37" fmla="*/ 629 h 651"/>
                <a:gd name="T38" fmla="*/ 42 w 629"/>
                <a:gd name="T39" fmla="*/ 540 h 651"/>
                <a:gd name="T40" fmla="*/ 52 w 629"/>
                <a:gd name="T41" fmla="*/ 548 h 651"/>
                <a:gd name="T42" fmla="*/ 514 w 629"/>
                <a:gd name="T43" fmla="*/ 513 h 651"/>
                <a:gd name="T44" fmla="*/ 514 w 629"/>
                <a:gd name="T45" fmla="*/ 513 h 651"/>
                <a:gd name="T46" fmla="*/ 617 w 629"/>
                <a:gd name="T47" fmla="*/ 263 h 651"/>
                <a:gd name="T48" fmla="*/ 518 w 629"/>
                <a:gd name="T49" fmla="*/ 17 h 651"/>
                <a:gd name="T50" fmla="*/ 496 w 629"/>
                <a:gd name="T51" fmla="*/ 38 h 651"/>
                <a:gd name="T52" fmla="*/ 586 w 629"/>
                <a:gd name="T53" fmla="*/ 263 h 651"/>
                <a:gd name="T54" fmla="*/ 492 w 629"/>
                <a:gd name="T55" fmla="*/ 492 h 651"/>
                <a:gd name="T56" fmla="*/ 287 w 629"/>
                <a:gd name="T57" fmla="*/ 585 h 651"/>
                <a:gd name="T58" fmla="*/ 73 w 629"/>
                <a:gd name="T59" fmla="*/ 525 h 651"/>
                <a:gd name="T60" fmla="*/ 58 w 629"/>
                <a:gd name="T61" fmla="*/ 514 h 651"/>
                <a:gd name="T62" fmla="*/ 112 w 629"/>
                <a:gd name="T63" fmla="*/ 514 h 651"/>
                <a:gd name="T64" fmla="*/ 112 w 629"/>
                <a:gd name="T65" fmla="*/ 483 h 651"/>
                <a:gd name="T66" fmla="*/ 12 w 629"/>
                <a:gd name="T67" fmla="*/ 483 h 651"/>
                <a:gd name="T68" fmla="*/ 12 w 629"/>
                <a:gd name="T69" fmla="*/ 584 h 651"/>
                <a:gd name="T70" fmla="*/ 42 w 629"/>
                <a:gd name="T71" fmla="*/ 584 h 651"/>
                <a:gd name="T72" fmla="*/ 42 w 629"/>
                <a:gd name="T73" fmla="*/ 540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9" h="651">
                  <a:moveTo>
                    <a:pt x="263" y="629"/>
                  </a:moveTo>
                  <a:cubicBezTo>
                    <a:pt x="188" y="629"/>
                    <a:pt x="116" y="606"/>
                    <a:pt x="54" y="564"/>
                  </a:cubicBezTo>
                  <a:cubicBezTo>
                    <a:pt x="54" y="596"/>
                    <a:pt x="54" y="596"/>
                    <a:pt x="54" y="596"/>
                  </a:cubicBezTo>
                  <a:cubicBezTo>
                    <a:pt x="0" y="596"/>
                    <a:pt x="0" y="596"/>
                    <a:pt x="0" y="596"/>
                  </a:cubicBezTo>
                  <a:cubicBezTo>
                    <a:pt x="0" y="471"/>
                    <a:pt x="0" y="471"/>
                    <a:pt x="0" y="471"/>
                  </a:cubicBezTo>
                  <a:cubicBezTo>
                    <a:pt x="124" y="471"/>
                    <a:pt x="124" y="471"/>
                    <a:pt x="124" y="471"/>
                  </a:cubicBezTo>
                  <a:cubicBezTo>
                    <a:pt x="124" y="526"/>
                    <a:pt x="124" y="526"/>
                    <a:pt x="124" y="526"/>
                  </a:cubicBezTo>
                  <a:cubicBezTo>
                    <a:pt x="97" y="526"/>
                    <a:pt x="97" y="526"/>
                    <a:pt x="97" y="526"/>
                  </a:cubicBezTo>
                  <a:cubicBezTo>
                    <a:pt x="218" y="603"/>
                    <a:pt x="381" y="586"/>
                    <a:pt x="483" y="483"/>
                  </a:cubicBezTo>
                  <a:cubicBezTo>
                    <a:pt x="542" y="424"/>
                    <a:pt x="574" y="346"/>
                    <a:pt x="574" y="263"/>
                  </a:cubicBezTo>
                  <a:cubicBezTo>
                    <a:pt x="574" y="180"/>
                    <a:pt x="542" y="101"/>
                    <a:pt x="483" y="43"/>
                  </a:cubicBezTo>
                  <a:cubicBezTo>
                    <a:pt x="479" y="38"/>
                    <a:pt x="479" y="38"/>
                    <a:pt x="479" y="38"/>
                  </a:cubicBezTo>
                  <a:cubicBezTo>
                    <a:pt x="518" y="0"/>
                    <a:pt x="518" y="0"/>
                    <a:pt x="518" y="0"/>
                  </a:cubicBezTo>
                  <a:cubicBezTo>
                    <a:pt x="522" y="4"/>
                    <a:pt x="522" y="4"/>
                    <a:pt x="522" y="4"/>
                  </a:cubicBezTo>
                  <a:cubicBezTo>
                    <a:pt x="591" y="73"/>
                    <a:pt x="629" y="165"/>
                    <a:pt x="629" y="263"/>
                  </a:cubicBezTo>
                  <a:cubicBezTo>
                    <a:pt x="629" y="361"/>
                    <a:pt x="591" y="453"/>
                    <a:pt x="522" y="522"/>
                  </a:cubicBezTo>
                  <a:cubicBezTo>
                    <a:pt x="522" y="522"/>
                    <a:pt x="522" y="522"/>
                    <a:pt x="522" y="522"/>
                  </a:cubicBezTo>
                  <a:cubicBezTo>
                    <a:pt x="460" y="584"/>
                    <a:pt x="377" y="622"/>
                    <a:pt x="289" y="628"/>
                  </a:cubicBezTo>
                  <a:cubicBezTo>
                    <a:pt x="280" y="629"/>
                    <a:pt x="272" y="629"/>
                    <a:pt x="263" y="629"/>
                  </a:cubicBezTo>
                  <a:close/>
                  <a:moveTo>
                    <a:pt x="42" y="540"/>
                  </a:moveTo>
                  <a:cubicBezTo>
                    <a:pt x="52" y="548"/>
                    <a:pt x="52" y="548"/>
                    <a:pt x="52" y="548"/>
                  </a:cubicBezTo>
                  <a:cubicBezTo>
                    <a:pt x="192" y="651"/>
                    <a:pt x="390" y="637"/>
                    <a:pt x="514" y="513"/>
                  </a:cubicBezTo>
                  <a:cubicBezTo>
                    <a:pt x="514" y="513"/>
                    <a:pt x="514" y="513"/>
                    <a:pt x="514" y="513"/>
                  </a:cubicBezTo>
                  <a:cubicBezTo>
                    <a:pt x="580" y="447"/>
                    <a:pt x="617" y="358"/>
                    <a:pt x="617" y="263"/>
                  </a:cubicBezTo>
                  <a:cubicBezTo>
                    <a:pt x="617" y="170"/>
                    <a:pt x="582" y="83"/>
                    <a:pt x="518" y="17"/>
                  </a:cubicBezTo>
                  <a:cubicBezTo>
                    <a:pt x="496" y="38"/>
                    <a:pt x="496" y="38"/>
                    <a:pt x="496" y="38"/>
                  </a:cubicBezTo>
                  <a:cubicBezTo>
                    <a:pt x="554" y="99"/>
                    <a:pt x="586" y="178"/>
                    <a:pt x="586" y="263"/>
                  </a:cubicBezTo>
                  <a:cubicBezTo>
                    <a:pt x="586" y="349"/>
                    <a:pt x="553" y="431"/>
                    <a:pt x="492" y="492"/>
                  </a:cubicBezTo>
                  <a:cubicBezTo>
                    <a:pt x="437" y="546"/>
                    <a:pt x="365" y="580"/>
                    <a:pt x="287" y="585"/>
                  </a:cubicBezTo>
                  <a:cubicBezTo>
                    <a:pt x="211" y="591"/>
                    <a:pt x="135" y="570"/>
                    <a:pt x="73" y="525"/>
                  </a:cubicBezTo>
                  <a:cubicBezTo>
                    <a:pt x="58" y="514"/>
                    <a:pt x="58" y="514"/>
                    <a:pt x="58" y="514"/>
                  </a:cubicBezTo>
                  <a:cubicBezTo>
                    <a:pt x="112" y="514"/>
                    <a:pt x="112" y="514"/>
                    <a:pt x="112" y="514"/>
                  </a:cubicBezTo>
                  <a:cubicBezTo>
                    <a:pt x="112" y="483"/>
                    <a:pt x="112" y="483"/>
                    <a:pt x="112" y="483"/>
                  </a:cubicBezTo>
                  <a:cubicBezTo>
                    <a:pt x="12" y="483"/>
                    <a:pt x="12" y="483"/>
                    <a:pt x="12" y="483"/>
                  </a:cubicBezTo>
                  <a:cubicBezTo>
                    <a:pt x="12" y="584"/>
                    <a:pt x="12" y="584"/>
                    <a:pt x="12" y="584"/>
                  </a:cubicBezTo>
                  <a:cubicBezTo>
                    <a:pt x="42" y="584"/>
                    <a:pt x="42" y="584"/>
                    <a:pt x="42" y="584"/>
                  </a:cubicBezTo>
                  <a:lnTo>
                    <a:pt x="42" y="54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2448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21" name="Freeform 73"/>
            <p:cNvSpPr>
              <a:spLocks/>
            </p:cNvSpPr>
            <p:nvPr/>
          </p:nvSpPr>
          <p:spPr bwMode="auto">
            <a:xfrm>
              <a:off x="2865" y="1195"/>
              <a:ext cx="263" cy="230"/>
            </a:xfrm>
            <a:custGeom>
              <a:avLst/>
              <a:gdLst>
                <a:gd name="T0" fmla="*/ 263 w 263"/>
                <a:gd name="T1" fmla="*/ 0 h 230"/>
                <a:gd name="T2" fmla="*/ 0 w 263"/>
                <a:gd name="T3" fmla="*/ 36 h 230"/>
                <a:gd name="T4" fmla="*/ 0 w 263"/>
                <a:gd name="T5" fmla="*/ 230 h 230"/>
                <a:gd name="T6" fmla="*/ 263 w 263"/>
                <a:gd name="T7" fmla="*/ 230 h 230"/>
                <a:gd name="T8" fmla="*/ 263 w 263"/>
                <a:gd name="T9" fmla="*/ 0 h 230"/>
                <a:gd name="T10" fmla="*/ 263 w 263"/>
                <a:gd name="T11" fmla="*/ 0 h 230"/>
                <a:gd name="T12" fmla="*/ 263 w 263"/>
                <a:gd name="T13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" h="230">
                  <a:moveTo>
                    <a:pt x="263" y="0"/>
                  </a:moveTo>
                  <a:lnTo>
                    <a:pt x="0" y="36"/>
                  </a:lnTo>
                  <a:lnTo>
                    <a:pt x="0" y="230"/>
                  </a:lnTo>
                  <a:lnTo>
                    <a:pt x="263" y="230"/>
                  </a:lnTo>
                  <a:lnTo>
                    <a:pt x="263" y="0"/>
                  </a:lnTo>
                  <a:lnTo>
                    <a:pt x="263" y="0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2448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22" name="Freeform 74"/>
            <p:cNvSpPr>
              <a:spLocks/>
            </p:cNvSpPr>
            <p:nvPr/>
          </p:nvSpPr>
          <p:spPr bwMode="auto">
            <a:xfrm>
              <a:off x="2637" y="1236"/>
              <a:ext cx="197" cy="189"/>
            </a:xfrm>
            <a:custGeom>
              <a:avLst/>
              <a:gdLst>
                <a:gd name="T0" fmla="*/ 197 w 197"/>
                <a:gd name="T1" fmla="*/ 0 h 189"/>
                <a:gd name="T2" fmla="*/ 0 w 197"/>
                <a:gd name="T3" fmla="*/ 28 h 189"/>
                <a:gd name="T4" fmla="*/ 0 w 197"/>
                <a:gd name="T5" fmla="*/ 189 h 189"/>
                <a:gd name="T6" fmla="*/ 197 w 197"/>
                <a:gd name="T7" fmla="*/ 189 h 189"/>
                <a:gd name="T8" fmla="*/ 197 w 197"/>
                <a:gd name="T9" fmla="*/ 0 h 189"/>
                <a:gd name="T10" fmla="*/ 197 w 197"/>
                <a:gd name="T11" fmla="*/ 0 h 189"/>
                <a:gd name="T12" fmla="*/ 197 w 197"/>
                <a:gd name="T13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189">
                  <a:moveTo>
                    <a:pt x="197" y="0"/>
                  </a:moveTo>
                  <a:lnTo>
                    <a:pt x="0" y="28"/>
                  </a:lnTo>
                  <a:lnTo>
                    <a:pt x="0" y="189"/>
                  </a:lnTo>
                  <a:lnTo>
                    <a:pt x="197" y="189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2448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23" name="Freeform 75"/>
            <p:cNvSpPr>
              <a:spLocks/>
            </p:cNvSpPr>
            <p:nvPr/>
          </p:nvSpPr>
          <p:spPr bwMode="auto">
            <a:xfrm>
              <a:off x="2637" y="1456"/>
              <a:ext cx="197" cy="190"/>
            </a:xfrm>
            <a:custGeom>
              <a:avLst/>
              <a:gdLst>
                <a:gd name="T0" fmla="*/ 197 w 197"/>
                <a:gd name="T1" fmla="*/ 0 h 190"/>
                <a:gd name="T2" fmla="*/ 0 w 197"/>
                <a:gd name="T3" fmla="*/ 0 h 190"/>
                <a:gd name="T4" fmla="*/ 0 w 197"/>
                <a:gd name="T5" fmla="*/ 162 h 190"/>
                <a:gd name="T6" fmla="*/ 197 w 197"/>
                <a:gd name="T7" fmla="*/ 190 h 190"/>
                <a:gd name="T8" fmla="*/ 197 w 197"/>
                <a:gd name="T9" fmla="*/ 0 h 190"/>
                <a:gd name="T10" fmla="*/ 197 w 197"/>
                <a:gd name="T11" fmla="*/ 0 h 190"/>
                <a:gd name="T12" fmla="*/ 197 w 197"/>
                <a:gd name="T1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190">
                  <a:moveTo>
                    <a:pt x="197" y="0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197" y="190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2448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24" name="Freeform 76"/>
            <p:cNvSpPr>
              <a:spLocks/>
            </p:cNvSpPr>
            <p:nvPr/>
          </p:nvSpPr>
          <p:spPr bwMode="auto">
            <a:xfrm>
              <a:off x="2865" y="1456"/>
              <a:ext cx="263" cy="230"/>
            </a:xfrm>
            <a:custGeom>
              <a:avLst/>
              <a:gdLst>
                <a:gd name="T0" fmla="*/ 263 w 263"/>
                <a:gd name="T1" fmla="*/ 0 h 230"/>
                <a:gd name="T2" fmla="*/ 0 w 263"/>
                <a:gd name="T3" fmla="*/ 0 h 230"/>
                <a:gd name="T4" fmla="*/ 0 w 263"/>
                <a:gd name="T5" fmla="*/ 192 h 230"/>
                <a:gd name="T6" fmla="*/ 263 w 263"/>
                <a:gd name="T7" fmla="*/ 230 h 230"/>
                <a:gd name="T8" fmla="*/ 263 w 263"/>
                <a:gd name="T9" fmla="*/ 0 h 230"/>
                <a:gd name="T10" fmla="*/ 263 w 263"/>
                <a:gd name="T11" fmla="*/ 0 h 230"/>
                <a:gd name="T12" fmla="*/ 263 w 263"/>
                <a:gd name="T13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" h="230">
                  <a:moveTo>
                    <a:pt x="263" y="0"/>
                  </a:moveTo>
                  <a:lnTo>
                    <a:pt x="0" y="0"/>
                  </a:lnTo>
                  <a:lnTo>
                    <a:pt x="0" y="192"/>
                  </a:lnTo>
                  <a:lnTo>
                    <a:pt x="263" y="230"/>
                  </a:lnTo>
                  <a:lnTo>
                    <a:pt x="263" y="0"/>
                  </a:lnTo>
                  <a:lnTo>
                    <a:pt x="263" y="0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2448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25" name="Freeform 77"/>
            <p:cNvSpPr>
              <a:spLocks/>
            </p:cNvSpPr>
            <p:nvPr/>
          </p:nvSpPr>
          <p:spPr bwMode="auto">
            <a:xfrm>
              <a:off x="2635" y="1890"/>
              <a:ext cx="128" cy="157"/>
            </a:xfrm>
            <a:custGeom>
              <a:avLst/>
              <a:gdLst>
                <a:gd name="T0" fmla="*/ 54 w 54"/>
                <a:gd name="T1" fmla="*/ 37 h 66"/>
                <a:gd name="T2" fmla="*/ 27 w 54"/>
                <a:gd name="T3" fmla="*/ 66 h 66"/>
                <a:gd name="T4" fmla="*/ 0 w 54"/>
                <a:gd name="T5" fmla="*/ 38 h 66"/>
                <a:gd name="T6" fmla="*/ 0 w 54"/>
                <a:gd name="T7" fmla="*/ 0 h 66"/>
                <a:gd name="T8" fmla="*/ 15 w 54"/>
                <a:gd name="T9" fmla="*/ 0 h 66"/>
                <a:gd name="T10" fmla="*/ 15 w 54"/>
                <a:gd name="T11" fmla="*/ 38 h 66"/>
                <a:gd name="T12" fmla="*/ 27 w 54"/>
                <a:gd name="T13" fmla="*/ 54 h 66"/>
                <a:gd name="T14" fmla="*/ 39 w 54"/>
                <a:gd name="T15" fmla="*/ 38 h 66"/>
                <a:gd name="T16" fmla="*/ 39 w 54"/>
                <a:gd name="T17" fmla="*/ 0 h 66"/>
                <a:gd name="T18" fmla="*/ 54 w 54"/>
                <a:gd name="T19" fmla="*/ 0 h 66"/>
                <a:gd name="T20" fmla="*/ 54 w 54"/>
                <a:gd name="T21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66">
                  <a:moveTo>
                    <a:pt x="54" y="37"/>
                  </a:moveTo>
                  <a:cubicBezTo>
                    <a:pt x="54" y="57"/>
                    <a:pt x="45" y="66"/>
                    <a:pt x="27" y="66"/>
                  </a:cubicBezTo>
                  <a:cubicBezTo>
                    <a:pt x="9" y="66"/>
                    <a:pt x="0" y="57"/>
                    <a:pt x="0" y="3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48"/>
                    <a:pt x="19" y="54"/>
                    <a:pt x="27" y="54"/>
                  </a:cubicBezTo>
                  <a:cubicBezTo>
                    <a:pt x="35" y="54"/>
                    <a:pt x="39" y="49"/>
                    <a:pt x="39" y="38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54" y="0"/>
                    <a:pt x="54" y="0"/>
                    <a:pt x="54" y="0"/>
                  </a:cubicBezTo>
                  <a:lnTo>
                    <a:pt x="54" y="37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2448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26" name="Freeform 78"/>
            <p:cNvSpPr>
              <a:spLocks/>
            </p:cNvSpPr>
            <p:nvPr/>
          </p:nvSpPr>
          <p:spPr bwMode="auto">
            <a:xfrm>
              <a:off x="2779" y="1890"/>
              <a:ext cx="218" cy="154"/>
            </a:xfrm>
            <a:custGeom>
              <a:avLst/>
              <a:gdLst>
                <a:gd name="T0" fmla="*/ 92 w 92"/>
                <a:gd name="T1" fmla="*/ 0 h 65"/>
                <a:gd name="T2" fmla="*/ 75 w 92"/>
                <a:gd name="T3" fmla="*/ 65 h 65"/>
                <a:gd name="T4" fmla="*/ 59 w 92"/>
                <a:gd name="T5" fmla="*/ 65 h 65"/>
                <a:gd name="T6" fmla="*/ 48 w 92"/>
                <a:gd name="T7" fmla="*/ 24 h 65"/>
                <a:gd name="T8" fmla="*/ 47 w 92"/>
                <a:gd name="T9" fmla="*/ 16 h 65"/>
                <a:gd name="T10" fmla="*/ 47 w 92"/>
                <a:gd name="T11" fmla="*/ 16 h 65"/>
                <a:gd name="T12" fmla="*/ 45 w 92"/>
                <a:gd name="T13" fmla="*/ 24 h 65"/>
                <a:gd name="T14" fmla="*/ 34 w 92"/>
                <a:gd name="T15" fmla="*/ 65 h 65"/>
                <a:gd name="T16" fmla="*/ 17 w 92"/>
                <a:gd name="T17" fmla="*/ 65 h 65"/>
                <a:gd name="T18" fmla="*/ 0 w 92"/>
                <a:gd name="T19" fmla="*/ 0 h 65"/>
                <a:gd name="T20" fmla="*/ 16 w 92"/>
                <a:gd name="T21" fmla="*/ 0 h 65"/>
                <a:gd name="T22" fmla="*/ 26 w 92"/>
                <a:gd name="T23" fmla="*/ 43 h 65"/>
                <a:gd name="T24" fmla="*/ 26 w 92"/>
                <a:gd name="T25" fmla="*/ 51 h 65"/>
                <a:gd name="T26" fmla="*/ 27 w 92"/>
                <a:gd name="T27" fmla="*/ 51 h 65"/>
                <a:gd name="T28" fmla="*/ 28 w 92"/>
                <a:gd name="T29" fmla="*/ 43 h 65"/>
                <a:gd name="T30" fmla="*/ 40 w 92"/>
                <a:gd name="T31" fmla="*/ 0 h 65"/>
                <a:gd name="T32" fmla="*/ 55 w 92"/>
                <a:gd name="T33" fmla="*/ 0 h 65"/>
                <a:gd name="T34" fmla="*/ 66 w 92"/>
                <a:gd name="T35" fmla="*/ 44 h 65"/>
                <a:gd name="T36" fmla="*/ 67 w 92"/>
                <a:gd name="T37" fmla="*/ 51 h 65"/>
                <a:gd name="T38" fmla="*/ 67 w 92"/>
                <a:gd name="T39" fmla="*/ 51 h 65"/>
                <a:gd name="T40" fmla="*/ 68 w 92"/>
                <a:gd name="T41" fmla="*/ 44 h 65"/>
                <a:gd name="T42" fmla="*/ 77 w 92"/>
                <a:gd name="T43" fmla="*/ 0 h 65"/>
                <a:gd name="T44" fmla="*/ 92 w 92"/>
                <a:gd name="T4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" h="65">
                  <a:moveTo>
                    <a:pt x="92" y="0"/>
                  </a:moveTo>
                  <a:cubicBezTo>
                    <a:pt x="75" y="65"/>
                    <a:pt x="75" y="65"/>
                    <a:pt x="75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7" y="21"/>
                    <a:pt x="47" y="19"/>
                    <a:pt x="47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6" y="19"/>
                    <a:pt x="46" y="22"/>
                    <a:pt x="45" y="24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5"/>
                    <a:pt x="26" y="48"/>
                    <a:pt x="26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49"/>
                    <a:pt x="27" y="46"/>
                    <a:pt x="28" y="43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45"/>
                    <a:pt x="67" y="48"/>
                    <a:pt x="67" y="51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7" y="48"/>
                    <a:pt x="68" y="46"/>
                    <a:pt x="68" y="44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2448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27" name="Freeform 79"/>
            <p:cNvSpPr>
              <a:spLocks noEditPoints="1"/>
            </p:cNvSpPr>
            <p:nvPr/>
          </p:nvSpPr>
          <p:spPr bwMode="auto">
            <a:xfrm>
              <a:off x="3016" y="1890"/>
              <a:ext cx="114" cy="154"/>
            </a:xfrm>
            <a:custGeom>
              <a:avLst/>
              <a:gdLst>
                <a:gd name="T0" fmla="*/ 15 w 48"/>
                <a:gd name="T1" fmla="*/ 43 h 65"/>
                <a:gd name="T2" fmla="*/ 15 w 48"/>
                <a:gd name="T3" fmla="*/ 65 h 65"/>
                <a:gd name="T4" fmla="*/ 0 w 48"/>
                <a:gd name="T5" fmla="*/ 65 h 65"/>
                <a:gd name="T6" fmla="*/ 0 w 48"/>
                <a:gd name="T7" fmla="*/ 0 h 65"/>
                <a:gd name="T8" fmla="*/ 23 w 48"/>
                <a:gd name="T9" fmla="*/ 0 h 65"/>
                <a:gd name="T10" fmla="*/ 48 w 48"/>
                <a:gd name="T11" fmla="*/ 21 h 65"/>
                <a:gd name="T12" fmla="*/ 41 w 48"/>
                <a:gd name="T13" fmla="*/ 37 h 65"/>
                <a:gd name="T14" fmla="*/ 22 w 48"/>
                <a:gd name="T15" fmla="*/ 43 h 65"/>
                <a:gd name="T16" fmla="*/ 15 w 48"/>
                <a:gd name="T17" fmla="*/ 43 h 65"/>
                <a:gd name="T18" fmla="*/ 15 w 48"/>
                <a:gd name="T19" fmla="*/ 11 h 65"/>
                <a:gd name="T20" fmla="*/ 15 w 48"/>
                <a:gd name="T21" fmla="*/ 32 h 65"/>
                <a:gd name="T22" fmla="*/ 21 w 48"/>
                <a:gd name="T23" fmla="*/ 32 h 65"/>
                <a:gd name="T24" fmla="*/ 32 w 48"/>
                <a:gd name="T25" fmla="*/ 21 h 65"/>
                <a:gd name="T26" fmla="*/ 21 w 48"/>
                <a:gd name="T27" fmla="*/ 11 h 65"/>
                <a:gd name="T28" fmla="*/ 15 w 48"/>
                <a:gd name="T29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65">
                  <a:moveTo>
                    <a:pt x="15" y="43"/>
                  </a:moveTo>
                  <a:cubicBezTo>
                    <a:pt x="15" y="65"/>
                    <a:pt x="15" y="65"/>
                    <a:pt x="15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9" y="0"/>
                    <a:pt x="48" y="7"/>
                    <a:pt x="48" y="21"/>
                  </a:cubicBezTo>
                  <a:cubicBezTo>
                    <a:pt x="48" y="27"/>
                    <a:pt x="45" y="33"/>
                    <a:pt x="41" y="37"/>
                  </a:cubicBezTo>
                  <a:cubicBezTo>
                    <a:pt x="36" y="41"/>
                    <a:pt x="30" y="43"/>
                    <a:pt x="22" y="43"/>
                  </a:cubicBezTo>
                  <a:lnTo>
                    <a:pt x="15" y="43"/>
                  </a:lnTo>
                  <a:close/>
                  <a:moveTo>
                    <a:pt x="15" y="1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cubicBezTo>
                    <a:pt x="32" y="15"/>
                    <a:pt x="28" y="11"/>
                    <a:pt x="21" y="11"/>
                  </a:cubicBezTo>
                  <a:lnTo>
                    <a:pt x="15" y="11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2448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28" name="Rectangle 80"/>
            <p:cNvSpPr>
              <a:spLocks noChangeArrowheads="1"/>
            </p:cNvSpPr>
            <p:nvPr/>
          </p:nvSpPr>
          <p:spPr bwMode="auto">
            <a:xfrm>
              <a:off x="2538" y="1772"/>
              <a:ext cx="689" cy="9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2448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29" name="bridge from phone"/>
          <p:cNvSpPr>
            <a:spLocks/>
          </p:cNvSpPr>
          <p:nvPr/>
        </p:nvSpPr>
        <p:spPr bwMode="auto">
          <a:xfrm>
            <a:off x="2220133" y="2301257"/>
            <a:ext cx="2251633" cy="284962"/>
          </a:xfrm>
          <a:custGeom>
            <a:avLst/>
            <a:gdLst>
              <a:gd name="T0" fmla="*/ 632 w 632"/>
              <a:gd name="T1" fmla="*/ 66 h 66"/>
              <a:gd name="T2" fmla="*/ 0 w 632"/>
              <a:gd name="T3" fmla="*/ 66 h 66"/>
              <a:gd name="T4" fmla="*/ 0 w 632"/>
              <a:gd name="T5" fmla="*/ 50 h 66"/>
              <a:gd name="T6" fmla="*/ 632 w 632"/>
              <a:gd name="T7" fmla="*/ 50 h 66"/>
              <a:gd name="T8" fmla="*/ 632 w 632"/>
              <a:gd name="T9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2" h="66">
                <a:moveTo>
                  <a:pt x="632" y="66"/>
                </a:moveTo>
                <a:cubicBezTo>
                  <a:pt x="424" y="16"/>
                  <a:pt x="207" y="16"/>
                  <a:pt x="0" y="66"/>
                </a:cubicBezTo>
                <a:cubicBezTo>
                  <a:pt x="0" y="61"/>
                  <a:pt x="0" y="55"/>
                  <a:pt x="0" y="50"/>
                </a:cubicBezTo>
                <a:cubicBezTo>
                  <a:pt x="207" y="0"/>
                  <a:pt x="424" y="0"/>
                  <a:pt x="632" y="50"/>
                </a:cubicBezTo>
                <a:cubicBezTo>
                  <a:pt x="632" y="55"/>
                  <a:pt x="632" y="61"/>
                  <a:pt x="632" y="66"/>
                </a:cubicBezTo>
                <a:close/>
              </a:path>
            </a:pathLst>
          </a:custGeom>
          <a:solidFill>
            <a:srgbClr val="0078D7"/>
          </a:solidFill>
          <a:ln w="28575" cap="rnd">
            <a:solidFill>
              <a:srgbClr val="D83B01"/>
            </a:solidFill>
            <a:round/>
            <a:headEnd/>
            <a:tailEnd/>
          </a:ln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30" name="bridge from platforms"/>
          <p:cNvSpPr>
            <a:spLocks/>
          </p:cNvSpPr>
          <p:nvPr/>
        </p:nvSpPr>
        <p:spPr bwMode="auto">
          <a:xfrm>
            <a:off x="7816261" y="2296984"/>
            <a:ext cx="2251633" cy="284962"/>
          </a:xfrm>
          <a:custGeom>
            <a:avLst/>
            <a:gdLst>
              <a:gd name="T0" fmla="*/ 632 w 632"/>
              <a:gd name="T1" fmla="*/ 66 h 66"/>
              <a:gd name="T2" fmla="*/ 0 w 632"/>
              <a:gd name="T3" fmla="*/ 66 h 66"/>
              <a:gd name="T4" fmla="*/ 0 w 632"/>
              <a:gd name="T5" fmla="*/ 50 h 66"/>
              <a:gd name="T6" fmla="*/ 632 w 632"/>
              <a:gd name="T7" fmla="*/ 50 h 66"/>
              <a:gd name="T8" fmla="*/ 632 w 632"/>
              <a:gd name="T9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2" h="66">
                <a:moveTo>
                  <a:pt x="632" y="66"/>
                </a:moveTo>
                <a:cubicBezTo>
                  <a:pt x="424" y="16"/>
                  <a:pt x="207" y="16"/>
                  <a:pt x="0" y="66"/>
                </a:cubicBezTo>
                <a:cubicBezTo>
                  <a:pt x="0" y="61"/>
                  <a:pt x="0" y="55"/>
                  <a:pt x="0" y="50"/>
                </a:cubicBezTo>
                <a:cubicBezTo>
                  <a:pt x="207" y="0"/>
                  <a:pt x="424" y="0"/>
                  <a:pt x="632" y="50"/>
                </a:cubicBezTo>
                <a:cubicBezTo>
                  <a:pt x="632" y="55"/>
                  <a:pt x="632" y="61"/>
                  <a:pt x="632" y="66"/>
                </a:cubicBezTo>
                <a:close/>
              </a:path>
            </a:pathLst>
          </a:custGeom>
          <a:solidFill>
            <a:srgbClr val="0078D7"/>
          </a:solidFill>
          <a:ln w="28575" cap="rnd">
            <a:solidFill>
              <a:srgbClr val="D83B01"/>
            </a:solidFill>
            <a:round/>
            <a:headEnd/>
            <a:tailEnd/>
          </a:ln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grpSp>
        <p:nvGrpSpPr>
          <p:cNvPr id="31" name="bridge from iOS"/>
          <p:cNvGrpSpPr>
            <a:grpSpLocks noChangeAspect="1"/>
          </p:cNvGrpSpPr>
          <p:nvPr/>
        </p:nvGrpSpPr>
        <p:grpSpPr bwMode="auto">
          <a:xfrm>
            <a:off x="5761328" y="2856621"/>
            <a:ext cx="779328" cy="2189027"/>
            <a:chOff x="2719" y="1489"/>
            <a:chExt cx="361" cy="1014"/>
          </a:xfrm>
        </p:grpSpPr>
        <p:sp>
          <p:nvSpPr>
            <p:cNvPr id="32" name="AutoShape 130"/>
            <p:cNvSpPr>
              <a:spLocks noChangeAspect="1" noChangeArrowheads="1" noTextEdit="1"/>
            </p:cNvSpPr>
            <p:nvPr/>
          </p:nvSpPr>
          <p:spPr bwMode="auto">
            <a:xfrm>
              <a:off x="2719" y="1489"/>
              <a:ext cx="361" cy="1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2448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3" name="Freeform 132"/>
            <p:cNvSpPr>
              <a:spLocks/>
            </p:cNvSpPr>
            <p:nvPr/>
          </p:nvSpPr>
          <p:spPr bwMode="auto">
            <a:xfrm>
              <a:off x="2748" y="1489"/>
              <a:ext cx="301" cy="1004"/>
            </a:xfrm>
            <a:custGeom>
              <a:avLst/>
              <a:gdLst>
                <a:gd name="T0" fmla="*/ 125 w 125"/>
                <a:gd name="T1" fmla="*/ 422 h 422"/>
                <a:gd name="T2" fmla="*/ 0 w 125"/>
                <a:gd name="T3" fmla="*/ 422 h 422"/>
                <a:gd name="T4" fmla="*/ 38 w 125"/>
                <a:gd name="T5" fmla="*/ 0 h 422"/>
                <a:gd name="T6" fmla="*/ 86 w 125"/>
                <a:gd name="T7" fmla="*/ 0 h 422"/>
                <a:gd name="T8" fmla="*/ 125 w 125"/>
                <a:gd name="T9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422">
                  <a:moveTo>
                    <a:pt x="125" y="422"/>
                  </a:moveTo>
                  <a:cubicBezTo>
                    <a:pt x="84" y="414"/>
                    <a:pt x="41" y="414"/>
                    <a:pt x="0" y="422"/>
                  </a:cubicBezTo>
                  <a:cubicBezTo>
                    <a:pt x="13" y="281"/>
                    <a:pt x="25" y="141"/>
                    <a:pt x="38" y="0"/>
                  </a:cubicBezTo>
                  <a:cubicBezTo>
                    <a:pt x="54" y="0"/>
                    <a:pt x="70" y="0"/>
                    <a:pt x="86" y="0"/>
                  </a:cubicBezTo>
                  <a:cubicBezTo>
                    <a:pt x="99" y="141"/>
                    <a:pt x="112" y="281"/>
                    <a:pt x="125" y="422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2448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4" name="Freeform 133"/>
            <p:cNvSpPr>
              <a:spLocks/>
            </p:cNvSpPr>
            <p:nvPr/>
          </p:nvSpPr>
          <p:spPr bwMode="auto">
            <a:xfrm>
              <a:off x="2717" y="1489"/>
              <a:ext cx="125" cy="1012"/>
            </a:xfrm>
            <a:custGeom>
              <a:avLst/>
              <a:gdLst>
                <a:gd name="T0" fmla="*/ 14 w 52"/>
                <a:gd name="T1" fmla="*/ 422 h 425"/>
                <a:gd name="T2" fmla="*/ 0 w 52"/>
                <a:gd name="T3" fmla="*/ 425 h 425"/>
                <a:gd name="T4" fmla="*/ 46 w 52"/>
                <a:gd name="T5" fmla="*/ 0 h 425"/>
                <a:gd name="T6" fmla="*/ 52 w 52"/>
                <a:gd name="T7" fmla="*/ 0 h 425"/>
                <a:gd name="T8" fmla="*/ 14 w 52"/>
                <a:gd name="T9" fmla="*/ 42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25">
                  <a:moveTo>
                    <a:pt x="14" y="422"/>
                  </a:moveTo>
                  <a:cubicBezTo>
                    <a:pt x="9" y="422"/>
                    <a:pt x="4" y="423"/>
                    <a:pt x="0" y="425"/>
                  </a:cubicBezTo>
                  <a:cubicBezTo>
                    <a:pt x="15" y="283"/>
                    <a:pt x="31" y="142"/>
                    <a:pt x="46" y="0"/>
                  </a:cubicBezTo>
                  <a:cubicBezTo>
                    <a:pt x="48" y="0"/>
                    <a:pt x="50" y="0"/>
                    <a:pt x="52" y="0"/>
                  </a:cubicBezTo>
                  <a:cubicBezTo>
                    <a:pt x="39" y="141"/>
                    <a:pt x="26" y="281"/>
                    <a:pt x="14" y="422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2448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5" name="Freeform 134"/>
            <p:cNvSpPr>
              <a:spLocks/>
            </p:cNvSpPr>
            <p:nvPr/>
          </p:nvSpPr>
          <p:spPr bwMode="auto">
            <a:xfrm>
              <a:off x="2952" y="1489"/>
              <a:ext cx="125" cy="1012"/>
            </a:xfrm>
            <a:custGeom>
              <a:avLst/>
              <a:gdLst>
                <a:gd name="T0" fmla="*/ 52 w 52"/>
                <a:gd name="T1" fmla="*/ 425 h 425"/>
                <a:gd name="T2" fmla="*/ 38 w 52"/>
                <a:gd name="T3" fmla="*/ 422 h 425"/>
                <a:gd name="T4" fmla="*/ 0 w 52"/>
                <a:gd name="T5" fmla="*/ 0 h 425"/>
                <a:gd name="T6" fmla="*/ 5 w 52"/>
                <a:gd name="T7" fmla="*/ 0 h 425"/>
                <a:gd name="T8" fmla="*/ 52 w 52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25">
                  <a:moveTo>
                    <a:pt x="52" y="425"/>
                  </a:moveTo>
                  <a:cubicBezTo>
                    <a:pt x="47" y="423"/>
                    <a:pt x="43" y="422"/>
                    <a:pt x="38" y="422"/>
                  </a:cubicBezTo>
                  <a:cubicBezTo>
                    <a:pt x="25" y="281"/>
                    <a:pt x="13" y="141"/>
                    <a:pt x="0" y="0"/>
                  </a:cubicBezTo>
                  <a:cubicBezTo>
                    <a:pt x="2" y="0"/>
                    <a:pt x="4" y="0"/>
                    <a:pt x="5" y="0"/>
                  </a:cubicBezTo>
                  <a:cubicBezTo>
                    <a:pt x="21" y="142"/>
                    <a:pt x="37" y="283"/>
                    <a:pt x="52" y="425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2448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36" name="iOS"/>
          <p:cNvGrpSpPr/>
          <p:nvPr/>
        </p:nvGrpSpPr>
        <p:grpSpPr>
          <a:xfrm>
            <a:off x="5279379" y="5589156"/>
            <a:ext cx="1800871" cy="960153"/>
            <a:chOff x="3473100" y="2049678"/>
            <a:chExt cx="1258530" cy="706059"/>
          </a:xfrm>
        </p:grpSpPr>
        <p:sp>
          <p:nvSpPr>
            <p:cNvPr id="37" name="Freeform 67"/>
            <p:cNvSpPr>
              <a:spLocks noChangeAspect="1"/>
            </p:cNvSpPr>
            <p:nvPr/>
          </p:nvSpPr>
          <p:spPr bwMode="auto">
            <a:xfrm>
              <a:off x="3473100" y="2049678"/>
              <a:ext cx="1258530" cy="233363"/>
            </a:xfrm>
            <a:custGeom>
              <a:avLst/>
              <a:gdLst>
                <a:gd name="T0" fmla="*/ 343 w 456"/>
                <a:gd name="T1" fmla="*/ 0 h 82"/>
                <a:gd name="T2" fmla="*/ 337 w 456"/>
                <a:gd name="T3" fmla="*/ 6 h 82"/>
                <a:gd name="T4" fmla="*/ 421 w 456"/>
                <a:gd name="T5" fmla="*/ 26 h 82"/>
                <a:gd name="T6" fmla="*/ 224 w 456"/>
                <a:gd name="T7" fmla="*/ 74 h 82"/>
                <a:gd name="T8" fmla="*/ 35 w 456"/>
                <a:gd name="T9" fmla="*/ 29 h 82"/>
                <a:gd name="T10" fmla="*/ 121 w 456"/>
                <a:gd name="T11" fmla="*/ 8 h 82"/>
                <a:gd name="T12" fmla="*/ 115 w 456"/>
                <a:gd name="T13" fmla="*/ 2 h 82"/>
                <a:gd name="T14" fmla="*/ 0 w 456"/>
                <a:gd name="T15" fmla="*/ 29 h 82"/>
                <a:gd name="T16" fmla="*/ 223 w 456"/>
                <a:gd name="T17" fmla="*/ 82 h 82"/>
                <a:gd name="T18" fmla="*/ 224 w 456"/>
                <a:gd name="T19" fmla="*/ 82 h 82"/>
                <a:gd name="T20" fmla="*/ 456 w 456"/>
                <a:gd name="T21" fmla="*/ 26 h 82"/>
                <a:gd name="T22" fmla="*/ 343 w 456"/>
                <a:gd name="T2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6" h="82">
                  <a:moveTo>
                    <a:pt x="343" y="0"/>
                  </a:moveTo>
                  <a:cubicBezTo>
                    <a:pt x="341" y="2"/>
                    <a:pt x="339" y="4"/>
                    <a:pt x="337" y="6"/>
                  </a:cubicBezTo>
                  <a:cubicBezTo>
                    <a:pt x="421" y="26"/>
                    <a:pt x="421" y="26"/>
                    <a:pt x="421" y="26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19" y="6"/>
                    <a:pt x="117" y="4"/>
                    <a:pt x="115" y="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224" y="82"/>
                    <a:pt x="224" y="82"/>
                    <a:pt x="224" y="82"/>
                  </a:cubicBezTo>
                  <a:cubicBezTo>
                    <a:pt x="456" y="26"/>
                    <a:pt x="456" y="26"/>
                    <a:pt x="456" y="26"/>
                  </a:cubicBezTo>
                  <a:lnTo>
                    <a:pt x="343" y="0"/>
                  </a:lnTo>
                  <a:close/>
                </a:path>
              </a:pathLst>
            </a:custGeom>
            <a:solidFill>
              <a:srgbClr val="D83B01"/>
            </a:solidFill>
            <a:ln w="9525">
              <a:solidFill>
                <a:srgbClr val="0078D7"/>
              </a:solidFill>
              <a:round/>
              <a:headEnd/>
              <a:tailEnd/>
            </a:ln>
            <a:extLst/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63123" y="2257076"/>
              <a:ext cx="468106" cy="498661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816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6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rPr>
                <a:t>iOS</a:t>
              </a:r>
            </a:p>
          </p:txBody>
        </p:sp>
      </p:grpSp>
      <p:grpSp>
        <p:nvGrpSpPr>
          <p:cNvPr id="39" name="bridge from web"/>
          <p:cNvGrpSpPr>
            <a:grpSpLocks noChangeAspect="1"/>
          </p:cNvGrpSpPr>
          <p:nvPr/>
        </p:nvGrpSpPr>
        <p:grpSpPr bwMode="auto">
          <a:xfrm>
            <a:off x="6291635" y="2760318"/>
            <a:ext cx="2775556" cy="1881150"/>
            <a:chOff x="2547" y="1428"/>
            <a:chExt cx="1533" cy="1039"/>
          </a:xfrm>
        </p:grpSpPr>
        <p:sp>
          <p:nvSpPr>
            <p:cNvPr id="40" name="Freeform 144"/>
            <p:cNvSpPr>
              <a:spLocks/>
            </p:cNvSpPr>
            <p:nvPr/>
          </p:nvSpPr>
          <p:spPr bwMode="auto">
            <a:xfrm>
              <a:off x="2549" y="1463"/>
              <a:ext cx="1526" cy="1004"/>
            </a:xfrm>
            <a:custGeom>
              <a:avLst/>
              <a:gdLst>
                <a:gd name="T0" fmla="*/ 211 w 1526"/>
                <a:gd name="T1" fmla="*/ 0 h 1004"/>
                <a:gd name="T2" fmla="*/ 0 w 1526"/>
                <a:gd name="T3" fmla="*/ 53 h 1004"/>
                <a:gd name="T4" fmla="*/ 109 w 1526"/>
                <a:gd name="T5" fmla="*/ 79 h 1004"/>
                <a:gd name="T6" fmla="*/ 449 w 1526"/>
                <a:gd name="T7" fmla="*/ 243 h 1004"/>
                <a:gd name="T8" fmla="*/ 912 w 1526"/>
                <a:gd name="T9" fmla="*/ 550 h 1004"/>
                <a:gd name="T10" fmla="*/ 1073 w 1526"/>
                <a:gd name="T11" fmla="*/ 690 h 1004"/>
                <a:gd name="T12" fmla="*/ 1344 w 1526"/>
                <a:gd name="T13" fmla="*/ 971 h 1004"/>
                <a:gd name="T14" fmla="*/ 1363 w 1526"/>
                <a:gd name="T15" fmla="*/ 1004 h 1004"/>
                <a:gd name="T16" fmla="*/ 1526 w 1526"/>
                <a:gd name="T17" fmla="*/ 964 h 1004"/>
                <a:gd name="T18" fmla="*/ 1462 w 1526"/>
                <a:gd name="T19" fmla="*/ 864 h 1004"/>
                <a:gd name="T20" fmla="*/ 1246 w 1526"/>
                <a:gd name="T21" fmla="*/ 638 h 1004"/>
                <a:gd name="T22" fmla="*/ 1033 w 1526"/>
                <a:gd name="T23" fmla="*/ 464 h 1004"/>
                <a:gd name="T24" fmla="*/ 757 w 1526"/>
                <a:gd name="T25" fmla="*/ 272 h 1004"/>
                <a:gd name="T26" fmla="*/ 565 w 1526"/>
                <a:gd name="T27" fmla="*/ 157 h 1004"/>
                <a:gd name="T28" fmla="*/ 347 w 1526"/>
                <a:gd name="T29" fmla="*/ 43 h 1004"/>
                <a:gd name="T30" fmla="*/ 211 w 1526"/>
                <a:gd name="T31" fmla="*/ 0 h 1004"/>
                <a:gd name="T32" fmla="*/ 211 w 1526"/>
                <a:gd name="T33" fmla="*/ 0 h 1004"/>
                <a:gd name="T34" fmla="*/ 211 w 1526"/>
                <a:gd name="T35" fmla="*/ 0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6" h="1004">
                  <a:moveTo>
                    <a:pt x="211" y="0"/>
                  </a:moveTo>
                  <a:lnTo>
                    <a:pt x="0" y="53"/>
                  </a:lnTo>
                  <a:lnTo>
                    <a:pt x="109" y="79"/>
                  </a:lnTo>
                  <a:lnTo>
                    <a:pt x="449" y="243"/>
                  </a:lnTo>
                  <a:lnTo>
                    <a:pt x="912" y="550"/>
                  </a:lnTo>
                  <a:lnTo>
                    <a:pt x="1073" y="690"/>
                  </a:lnTo>
                  <a:lnTo>
                    <a:pt x="1344" y="971"/>
                  </a:lnTo>
                  <a:lnTo>
                    <a:pt x="1363" y="1004"/>
                  </a:lnTo>
                  <a:lnTo>
                    <a:pt x="1526" y="964"/>
                  </a:lnTo>
                  <a:lnTo>
                    <a:pt x="1462" y="864"/>
                  </a:lnTo>
                  <a:lnTo>
                    <a:pt x="1246" y="638"/>
                  </a:lnTo>
                  <a:lnTo>
                    <a:pt x="1033" y="464"/>
                  </a:lnTo>
                  <a:lnTo>
                    <a:pt x="757" y="272"/>
                  </a:lnTo>
                  <a:lnTo>
                    <a:pt x="565" y="157"/>
                  </a:lnTo>
                  <a:lnTo>
                    <a:pt x="347" y="43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2448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1" name="Freeform 145"/>
            <p:cNvSpPr>
              <a:spLocks/>
            </p:cNvSpPr>
            <p:nvPr/>
          </p:nvSpPr>
          <p:spPr bwMode="auto">
            <a:xfrm>
              <a:off x="2547" y="1482"/>
              <a:ext cx="1363" cy="985"/>
            </a:xfrm>
            <a:custGeom>
              <a:avLst/>
              <a:gdLst>
                <a:gd name="T0" fmla="*/ 0 w 574"/>
                <a:gd name="T1" fmla="*/ 14 h 414"/>
                <a:gd name="T2" fmla="*/ 574 w 574"/>
                <a:gd name="T3" fmla="*/ 414 h 414"/>
                <a:gd name="T4" fmla="*/ 574 w 574"/>
                <a:gd name="T5" fmla="*/ 399 h 414"/>
                <a:gd name="T6" fmla="*/ 0 w 574"/>
                <a:gd name="T7" fmla="*/ 0 h 414"/>
                <a:gd name="T8" fmla="*/ 0 w 574"/>
                <a:gd name="T9" fmla="*/ 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" h="414">
                  <a:moveTo>
                    <a:pt x="0" y="14"/>
                  </a:moveTo>
                  <a:cubicBezTo>
                    <a:pt x="219" y="101"/>
                    <a:pt x="418" y="238"/>
                    <a:pt x="574" y="414"/>
                  </a:cubicBezTo>
                  <a:cubicBezTo>
                    <a:pt x="574" y="409"/>
                    <a:pt x="574" y="406"/>
                    <a:pt x="574" y="399"/>
                  </a:cubicBezTo>
                  <a:cubicBezTo>
                    <a:pt x="418" y="223"/>
                    <a:pt x="219" y="86"/>
                    <a:pt x="0" y="0"/>
                  </a:cubicBezTo>
                  <a:cubicBezTo>
                    <a:pt x="0" y="4"/>
                    <a:pt x="0" y="9"/>
                    <a:pt x="0" y="14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2448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2" name="Freeform 146"/>
            <p:cNvSpPr>
              <a:spLocks/>
            </p:cNvSpPr>
            <p:nvPr/>
          </p:nvSpPr>
          <p:spPr bwMode="auto">
            <a:xfrm>
              <a:off x="2760" y="1428"/>
              <a:ext cx="1320" cy="999"/>
            </a:xfrm>
            <a:custGeom>
              <a:avLst/>
              <a:gdLst>
                <a:gd name="T0" fmla="*/ 0 w 556"/>
                <a:gd name="T1" fmla="*/ 15 h 420"/>
                <a:gd name="T2" fmla="*/ 555 w 556"/>
                <a:gd name="T3" fmla="*/ 420 h 420"/>
                <a:gd name="T4" fmla="*/ 556 w 556"/>
                <a:gd name="T5" fmla="*/ 405 h 420"/>
                <a:gd name="T6" fmla="*/ 0 w 556"/>
                <a:gd name="T7" fmla="*/ 0 h 420"/>
                <a:gd name="T8" fmla="*/ 0 w 556"/>
                <a:gd name="T9" fmla="*/ 15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6" h="420">
                  <a:moveTo>
                    <a:pt x="0" y="15"/>
                  </a:moveTo>
                  <a:cubicBezTo>
                    <a:pt x="215" y="112"/>
                    <a:pt x="408" y="235"/>
                    <a:pt x="555" y="420"/>
                  </a:cubicBezTo>
                  <a:cubicBezTo>
                    <a:pt x="555" y="414"/>
                    <a:pt x="556" y="412"/>
                    <a:pt x="556" y="405"/>
                  </a:cubicBezTo>
                  <a:cubicBezTo>
                    <a:pt x="408" y="221"/>
                    <a:pt x="216" y="97"/>
                    <a:pt x="0" y="0"/>
                  </a:cubicBezTo>
                  <a:cubicBezTo>
                    <a:pt x="0" y="5"/>
                    <a:pt x="0" y="9"/>
                    <a:pt x="0" y="15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2448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43" name="bridge from desktop"/>
          <p:cNvGrpSpPr>
            <a:grpSpLocks noChangeAspect="1"/>
          </p:cNvGrpSpPr>
          <p:nvPr/>
        </p:nvGrpSpPr>
        <p:grpSpPr bwMode="auto">
          <a:xfrm flipH="1">
            <a:off x="3216469" y="2760320"/>
            <a:ext cx="2790812" cy="1891490"/>
            <a:chOff x="2547" y="1428"/>
            <a:chExt cx="1533" cy="1039"/>
          </a:xfrm>
        </p:grpSpPr>
        <p:sp>
          <p:nvSpPr>
            <p:cNvPr id="44" name="Freeform 144"/>
            <p:cNvSpPr>
              <a:spLocks/>
            </p:cNvSpPr>
            <p:nvPr/>
          </p:nvSpPr>
          <p:spPr bwMode="auto">
            <a:xfrm>
              <a:off x="2549" y="1463"/>
              <a:ext cx="1526" cy="1004"/>
            </a:xfrm>
            <a:custGeom>
              <a:avLst/>
              <a:gdLst>
                <a:gd name="T0" fmla="*/ 211 w 1526"/>
                <a:gd name="T1" fmla="*/ 0 h 1004"/>
                <a:gd name="T2" fmla="*/ 0 w 1526"/>
                <a:gd name="T3" fmla="*/ 53 h 1004"/>
                <a:gd name="T4" fmla="*/ 109 w 1526"/>
                <a:gd name="T5" fmla="*/ 79 h 1004"/>
                <a:gd name="T6" fmla="*/ 449 w 1526"/>
                <a:gd name="T7" fmla="*/ 243 h 1004"/>
                <a:gd name="T8" fmla="*/ 912 w 1526"/>
                <a:gd name="T9" fmla="*/ 550 h 1004"/>
                <a:gd name="T10" fmla="*/ 1073 w 1526"/>
                <a:gd name="T11" fmla="*/ 690 h 1004"/>
                <a:gd name="T12" fmla="*/ 1344 w 1526"/>
                <a:gd name="T13" fmla="*/ 971 h 1004"/>
                <a:gd name="T14" fmla="*/ 1363 w 1526"/>
                <a:gd name="T15" fmla="*/ 1004 h 1004"/>
                <a:gd name="T16" fmla="*/ 1526 w 1526"/>
                <a:gd name="T17" fmla="*/ 964 h 1004"/>
                <a:gd name="T18" fmla="*/ 1462 w 1526"/>
                <a:gd name="T19" fmla="*/ 864 h 1004"/>
                <a:gd name="T20" fmla="*/ 1246 w 1526"/>
                <a:gd name="T21" fmla="*/ 638 h 1004"/>
                <a:gd name="T22" fmla="*/ 1033 w 1526"/>
                <a:gd name="T23" fmla="*/ 464 h 1004"/>
                <a:gd name="T24" fmla="*/ 757 w 1526"/>
                <a:gd name="T25" fmla="*/ 272 h 1004"/>
                <a:gd name="T26" fmla="*/ 565 w 1526"/>
                <a:gd name="T27" fmla="*/ 157 h 1004"/>
                <a:gd name="T28" fmla="*/ 347 w 1526"/>
                <a:gd name="T29" fmla="*/ 43 h 1004"/>
                <a:gd name="T30" fmla="*/ 211 w 1526"/>
                <a:gd name="T31" fmla="*/ 0 h 1004"/>
                <a:gd name="T32" fmla="*/ 211 w 1526"/>
                <a:gd name="T33" fmla="*/ 0 h 1004"/>
                <a:gd name="T34" fmla="*/ 211 w 1526"/>
                <a:gd name="T35" fmla="*/ 0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6" h="1004">
                  <a:moveTo>
                    <a:pt x="211" y="0"/>
                  </a:moveTo>
                  <a:lnTo>
                    <a:pt x="0" y="53"/>
                  </a:lnTo>
                  <a:lnTo>
                    <a:pt x="109" y="79"/>
                  </a:lnTo>
                  <a:lnTo>
                    <a:pt x="449" y="243"/>
                  </a:lnTo>
                  <a:lnTo>
                    <a:pt x="912" y="550"/>
                  </a:lnTo>
                  <a:lnTo>
                    <a:pt x="1073" y="690"/>
                  </a:lnTo>
                  <a:lnTo>
                    <a:pt x="1344" y="971"/>
                  </a:lnTo>
                  <a:lnTo>
                    <a:pt x="1363" y="1004"/>
                  </a:lnTo>
                  <a:lnTo>
                    <a:pt x="1526" y="964"/>
                  </a:lnTo>
                  <a:lnTo>
                    <a:pt x="1462" y="864"/>
                  </a:lnTo>
                  <a:lnTo>
                    <a:pt x="1246" y="638"/>
                  </a:lnTo>
                  <a:lnTo>
                    <a:pt x="1033" y="464"/>
                  </a:lnTo>
                  <a:lnTo>
                    <a:pt x="757" y="272"/>
                  </a:lnTo>
                  <a:lnTo>
                    <a:pt x="565" y="157"/>
                  </a:lnTo>
                  <a:lnTo>
                    <a:pt x="347" y="43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2448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5" name="Freeform 145"/>
            <p:cNvSpPr>
              <a:spLocks/>
            </p:cNvSpPr>
            <p:nvPr/>
          </p:nvSpPr>
          <p:spPr bwMode="auto">
            <a:xfrm>
              <a:off x="2547" y="1482"/>
              <a:ext cx="1363" cy="985"/>
            </a:xfrm>
            <a:custGeom>
              <a:avLst/>
              <a:gdLst>
                <a:gd name="T0" fmla="*/ 0 w 574"/>
                <a:gd name="T1" fmla="*/ 14 h 414"/>
                <a:gd name="T2" fmla="*/ 574 w 574"/>
                <a:gd name="T3" fmla="*/ 414 h 414"/>
                <a:gd name="T4" fmla="*/ 574 w 574"/>
                <a:gd name="T5" fmla="*/ 399 h 414"/>
                <a:gd name="T6" fmla="*/ 0 w 574"/>
                <a:gd name="T7" fmla="*/ 0 h 414"/>
                <a:gd name="T8" fmla="*/ 0 w 574"/>
                <a:gd name="T9" fmla="*/ 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4" h="414">
                  <a:moveTo>
                    <a:pt x="0" y="14"/>
                  </a:moveTo>
                  <a:cubicBezTo>
                    <a:pt x="219" y="101"/>
                    <a:pt x="418" y="238"/>
                    <a:pt x="574" y="414"/>
                  </a:cubicBezTo>
                  <a:cubicBezTo>
                    <a:pt x="574" y="409"/>
                    <a:pt x="574" y="406"/>
                    <a:pt x="574" y="399"/>
                  </a:cubicBezTo>
                  <a:cubicBezTo>
                    <a:pt x="418" y="223"/>
                    <a:pt x="219" y="86"/>
                    <a:pt x="0" y="0"/>
                  </a:cubicBezTo>
                  <a:cubicBezTo>
                    <a:pt x="0" y="4"/>
                    <a:pt x="0" y="9"/>
                    <a:pt x="0" y="14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2448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6" name="Freeform 146"/>
            <p:cNvSpPr>
              <a:spLocks/>
            </p:cNvSpPr>
            <p:nvPr/>
          </p:nvSpPr>
          <p:spPr bwMode="auto">
            <a:xfrm>
              <a:off x="2760" y="1428"/>
              <a:ext cx="1320" cy="999"/>
            </a:xfrm>
            <a:custGeom>
              <a:avLst/>
              <a:gdLst>
                <a:gd name="T0" fmla="*/ 0 w 556"/>
                <a:gd name="T1" fmla="*/ 15 h 420"/>
                <a:gd name="T2" fmla="*/ 555 w 556"/>
                <a:gd name="T3" fmla="*/ 420 h 420"/>
                <a:gd name="T4" fmla="*/ 556 w 556"/>
                <a:gd name="T5" fmla="*/ 405 h 420"/>
                <a:gd name="T6" fmla="*/ 0 w 556"/>
                <a:gd name="T7" fmla="*/ 0 h 420"/>
                <a:gd name="T8" fmla="*/ 0 w 556"/>
                <a:gd name="T9" fmla="*/ 15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6" h="420">
                  <a:moveTo>
                    <a:pt x="0" y="15"/>
                  </a:moveTo>
                  <a:cubicBezTo>
                    <a:pt x="215" y="112"/>
                    <a:pt x="408" y="235"/>
                    <a:pt x="555" y="420"/>
                  </a:cubicBezTo>
                  <a:cubicBezTo>
                    <a:pt x="555" y="414"/>
                    <a:pt x="556" y="412"/>
                    <a:pt x="556" y="405"/>
                  </a:cubicBezTo>
                  <a:cubicBezTo>
                    <a:pt x="408" y="221"/>
                    <a:pt x="216" y="97"/>
                    <a:pt x="0" y="0"/>
                  </a:cubicBezTo>
                  <a:cubicBezTo>
                    <a:pt x="0" y="5"/>
                    <a:pt x="0" y="9"/>
                    <a:pt x="0" y="15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2448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590441" y="3676913"/>
            <a:ext cx="1352914" cy="552507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 algn="ctr" defTabSz="914400">
              <a:defRPr/>
            </a:pPr>
            <a:r>
              <a:rPr lang="en-US" sz="1632" kern="0" dirty="0">
                <a:solidFill>
                  <a:srgbClr val="D83B01"/>
                </a:solidFill>
                <a:latin typeface="Segoe UI"/>
              </a:rPr>
              <a:t>iOS Bridge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47314" y="2837602"/>
            <a:ext cx="1197294" cy="80366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 algn="ctr" defTabSz="914400">
              <a:defRPr/>
            </a:pPr>
            <a:r>
              <a:rPr lang="en-US" sz="1632" kern="0" dirty="0">
                <a:solidFill>
                  <a:srgbClr val="D83B01"/>
                </a:solidFill>
                <a:latin typeface="Segoe UI"/>
              </a:rPr>
              <a:t>Desktop </a:t>
            </a:r>
            <a:br>
              <a:rPr lang="en-US" sz="1632" kern="0" dirty="0">
                <a:solidFill>
                  <a:srgbClr val="D83B01"/>
                </a:solidFill>
                <a:latin typeface="Segoe UI"/>
              </a:rPr>
            </a:br>
            <a:r>
              <a:rPr lang="en-US" sz="1632" kern="0" dirty="0">
                <a:solidFill>
                  <a:srgbClr val="D83B01"/>
                </a:solidFill>
                <a:latin typeface="Segoe UI"/>
              </a:rPr>
              <a:t>Bridge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74345" y="1547094"/>
            <a:ext cx="1943204" cy="778530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816"/>
              </a:spcBef>
              <a:defRPr/>
            </a:pPr>
            <a:r>
              <a:rPr lang="en-US" sz="1632" kern="0" dirty="0" err="1">
                <a:solidFill>
                  <a:srgbClr val="D83B01"/>
                </a:solidFill>
                <a:latin typeface="Segoe UI"/>
              </a:rPr>
              <a:t>Mobilize.Net’s</a:t>
            </a:r>
            <a:endParaRPr lang="en-US" sz="1632" kern="0" dirty="0">
              <a:solidFill>
                <a:srgbClr val="D83B01"/>
              </a:solidFill>
              <a:latin typeface="Segoe UI"/>
            </a:endParaRPr>
          </a:p>
          <a:p>
            <a:pPr algn="ctr" defTabSz="914400">
              <a:defRPr/>
            </a:pPr>
            <a:r>
              <a:rPr lang="en-US" sz="1632" kern="0" dirty="0">
                <a:solidFill>
                  <a:srgbClr val="D83B01"/>
                </a:solidFill>
                <a:latin typeface="Segoe UI"/>
              </a:rPr>
              <a:t>Silverlight Bridge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823664" y="2816117"/>
            <a:ext cx="1327073" cy="80366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 algn="ctr" defTabSz="914400">
              <a:defRPr/>
            </a:pPr>
            <a:r>
              <a:rPr lang="en-US" sz="1632" kern="0" dirty="0">
                <a:solidFill>
                  <a:srgbClr val="D83B01"/>
                </a:solidFill>
                <a:latin typeface="Segoe UI"/>
              </a:rPr>
              <a:t>Hosted </a:t>
            </a:r>
            <a:br>
              <a:rPr lang="en-US" sz="1632" kern="0" dirty="0">
                <a:solidFill>
                  <a:srgbClr val="D83B01"/>
                </a:solidFill>
                <a:latin typeface="Segoe UI"/>
              </a:rPr>
            </a:br>
            <a:r>
              <a:rPr lang="en-US" sz="1632" kern="0" dirty="0">
                <a:solidFill>
                  <a:srgbClr val="D83B01"/>
                </a:solidFill>
                <a:latin typeface="Segoe UI"/>
              </a:rPr>
              <a:t>Web Apps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326090" y="1521981"/>
            <a:ext cx="1243910" cy="803665"/>
          </a:xfrm>
          <a:prstGeom prst="rect">
            <a:avLst/>
          </a:prstGeom>
          <a:noFill/>
        </p:spPr>
        <p:txBody>
          <a:bodyPr wrap="none" lIns="186521" tIns="149217" rIns="186521" bIns="149217" rtlCol="0">
            <a:spAutoFit/>
          </a:bodyPr>
          <a:lstStyle/>
          <a:p>
            <a:pPr algn="ctr" defTabSz="914400">
              <a:defRPr/>
            </a:pPr>
            <a:r>
              <a:rPr lang="en-US" sz="1632" kern="0" dirty="0">
                <a:solidFill>
                  <a:srgbClr val="D83B01"/>
                </a:solidFill>
                <a:latin typeface="Segoe UI"/>
              </a:rPr>
              <a:t>(Porting)</a:t>
            </a:r>
          </a:p>
          <a:p>
            <a:pPr algn="ctr" defTabSz="914400">
              <a:defRPr/>
            </a:pPr>
            <a:r>
              <a:rPr lang="en-US" sz="1632" kern="0" dirty="0">
                <a:solidFill>
                  <a:srgbClr val="D83B01"/>
                </a:solidFill>
                <a:latin typeface="Segoe UI"/>
              </a:rPr>
              <a:t>Guidance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007911" y="1608345"/>
            <a:ext cx="973601" cy="973601"/>
            <a:chOff x="740530" y="1646680"/>
            <a:chExt cx="715948" cy="715948"/>
          </a:xfrm>
        </p:grpSpPr>
        <p:sp>
          <p:nvSpPr>
            <p:cNvPr id="53" name="Oval 52"/>
            <p:cNvSpPr/>
            <p:nvPr/>
          </p:nvSpPr>
          <p:spPr>
            <a:xfrm>
              <a:off x="740530" y="1646680"/>
              <a:ext cx="715948" cy="715948"/>
            </a:xfrm>
            <a:prstGeom prst="ellipse">
              <a:avLst/>
            </a:prstGeom>
            <a:solidFill>
              <a:srgbClr val="0078D7"/>
            </a:solidFill>
            <a:ln w="38100" cap="flat" cmpd="sng" algn="ctr">
              <a:solidFill>
                <a:srgbClr val="0078D7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816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2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4" name="Group 4"/>
            <p:cNvGrpSpPr>
              <a:grpSpLocks noChangeAspect="1"/>
            </p:cNvGrpSpPr>
            <p:nvPr/>
          </p:nvGrpSpPr>
          <p:grpSpPr bwMode="auto">
            <a:xfrm>
              <a:off x="1001114" y="1844884"/>
              <a:ext cx="194780" cy="319541"/>
              <a:chOff x="2805" y="1493"/>
              <a:chExt cx="153" cy="251"/>
            </a:xfrm>
          </p:grpSpPr>
          <p:sp>
            <p:nvSpPr>
              <p:cNvPr id="55" name="Freeform 5"/>
              <p:cNvSpPr>
                <a:spLocks/>
              </p:cNvSpPr>
              <p:nvPr/>
            </p:nvSpPr>
            <p:spPr bwMode="auto">
              <a:xfrm>
                <a:off x="2805" y="1493"/>
                <a:ext cx="153" cy="251"/>
              </a:xfrm>
              <a:custGeom>
                <a:avLst/>
                <a:gdLst>
                  <a:gd name="T0" fmla="*/ 68 w 72"/>
                  <a:gd name="T1" fmla="*/ 120 h 120"/>
                  <a:gd name="T2" fmla="*/ 4 w 72"/>
                  <a:gd name="T3" fmla="*/ 120 h 120"/>
                  <a:gd name="T4" fmla="*/ 0 w 72"/>
                  <a:gd name="T5" fmla="*/ 116 h 120"/>
                  <a:gd name="T6" fmla="*/ 0 w 72"/>
                  <a:gd name="T7" fmla="*/ 4 h 120"/>
                  <a:gd name="T8" fmla="*/ 4 w 72"/>
                  <a:gd name="T9" fmla="*/ 0 h 120"/>
                  <a:gd name="T10" fmla="*/ 68 w 72"/>
                  <a:gd name="T11" fmla="*/ 0 h 120"/>
                  <a:gd name="T12" fmla="*/ 72 w 72"/>
                  <a:gd name="T13" fmla="*/ 4 h 120"/>
                  <a:gd name="T14" fmla="*/ 72 w 72"/>
                  <a:gd name="T15" fmla="*/ 116 h 120"/>
                  <a:gd name="T16" fmla="*/ 68 w 72"/>
                  <a:gd name="T17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120">
                    <a:moveTo>
                      <a:pt x="68" y="120"/>
                    </a:moveTo>
                    <a:cubicBezTo>
                      <a:pt x="4" y="120"/>
                      <a:pt x="4" y="120"/>
                      <a:pt x="4" y="120"/>
                    </a:cubicBezTo>
                    <a:cubicBezTo>
                      <a:pt x="2" y="120"/>
                      <a:pt x="0" y="118"/>
                      <a:pt x="0" y="11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71" y="0"/>
                      <a:pt x="72" y="2"/>
                      <a:pt x="72" y="4"/>
                    </a:cubicBezTo>
                    <a:cubicBezTo>
                      <a:pt x="72" y="116"/>
                      <a:pt x="72" y="116"/>
                      <a:pt x="72" y="116"/>
                    </a:cubicBezTo>
                    <a:cubicBezTo>
                      <a:pt x="72" y="118"/>
                      <a:pt x="71" y="120"/>
                      <a:pt x="68" y="120"/>
                    </a:cubicBezTo>
                    <a:close/>
                  </a:path>
                </a:pathLst>
              </a:custGeom>
              <a:noFill/>
              <a:ln w="26988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56" name="Rectangle 6"/>
              <p:cNvSpPr>
                <a:spLocks noChangeArrowheads="1"/>
              </p:cNvSpPr>
              <p:nvPr/>
            </p:nvSpPr>
            <p:spPr bwMode="auto">
              <a:xfrm>
                <a:off x="2864" y="1703"/>
                <a:ext cx="34" cy="1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2306232" y="3662592"/>
            <a:ext cx="973601" cy="973601"/>
            <a:chOff x="1695265" y="3157293"/>
            <a:chExt cx="715948" cy="715948"/>
          </a:xfrm>
        </p:grpSpPr>
        <p:sp>
          <p:nvSpPr>
            <p:cNvPr id="58" name="Oval 57"/>
            <p:cNvSpPr/>
            <p:nvPr/>
          </p:nvSpPr>
          <p:spPr>
            <a:xfrm>
              <a:off x="1695265" y="3157293"/>
              <a:ext cx="715948" cy="715948"/>
            </a:xfrm>
            <a:prstGeom prst="ellipse">
              <a:avLst/>
            </a:prstGeom>
            <a:solidFill>
              <a:srgbClr val="D83B01"/>
            </a:solidFill>
            <a:ln w="38100" cap="flat" cmpd="sng" algn="ctr">
              <a:solidFill>
                <a:srgbClr val="D83B0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816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2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9" name="Group 9"/>
            <p:cNvGrpSpPr>
              <a:grpSpLocks noChangeAspect="1"/>
            </p:cNvGrpSpPr>
            <p:nvPr/>
          </p:nvGrpSpPr>
          <p:grpSpPr bwMode="auto">
            <a:xfrm>
              <a:off x="1891314" y="3384298"/>
              <a:ext cx="323850" cy="261938"/>
              <a:chOff x="1215" y="2127"/>
              <a:chExt cx="204" cy="165"/>
            </a:xfrm>
            <a:noFill/>
          </p:grpSpPr>
          <p:sp>
            <p:nvSpPr>
              <p:cNvPr id="60" name="Rectangle 10"/>
              <p:cNvSpPr>
                <a:spLocks noChangeArrowheads="1"/>
              </p:cNvSpPr>
              <p:nvPr/>
            </p:nvSpPr>
            <p:spPr bwMode="auto">
              <a:xfrm>
                <a:off x="1283" y="2182"/>
                <a:ext cx="136" cy="82"/>
              </a:xfrm>
              <a:prstGeom prst="rect">
                <a:avLst/>
              </a:prstGeom>
              <a:grpFill/>
              <a:ln w="20638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61" name="Line 11"/>
              <p:cNvSpPr>
                <a:spLocks noChangeShapeType="1"/>
              </p:cNvSpPr>
              <p:nvPr/>
            </p:nvSpPr>
            <p:spPr bwMode="auto">
              <a:xfrm>
                <a:off x="1351" y="2264"/>
                <a:ext cx="0" cy="28"/>
              </a:xfrm>
              <a:prstGeom prst="line">
                <a:avLst/>
              </a:prstGeom>
              <a:grpFill/>
              <a:ln w="20638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62" name="Line 12"/>
              <p:cNvSpPr>
                <a:spLocks noChangeShapeType="1"/>
              </p:cNvSpPr>
              <p:nvPr/>
            </p:nvSpPr>
            <p:spPr bwMode="auto">
              <a:xfrm>
                <a:off x="1317" y="2292"/>
                <a:ext cx="68" cy="0"/>
              </a:xfrm>
              <a:prstGeom prst="line">
                <a:avLst/>
              </a:prstGeom>
              <a:grpFill/>
              <a:ln w="20638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63" name="Line 13"/>
              <p:cNvSpPr>
                <a:spLocks noChangeShapeType="1"/>
              </p:cNvSpPr>
              <p:nvPr/>
            </p:nvSpPr>
            <p:spPr bwMode="auto">
              <a:xfrm>
                <a:off x="1235" y="2155"/>
                <a:ext cx="41" cy="0"/>
              </a:xfrm>
              <a:prstGeom prst="line">
                <a:avLst/>
              </a:prstGeom>
              <a:grpFill/>
              <a:ln w="20638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64" name="Line 14"/>
              <p:cNvSpPr>
                <a:spLocks noChangeShapeType="1"/>
              </p:cNvSpPr>
              <p:nvPr/>
            </p:nvSpPr>
            <p:spPr bwMode="auto">
              <a:xfrm>
                <a:off x="1235" y="2264"/>
                <a:ext cx="41" cy="0"/>
              </a:xfrm>
              <a:prstGeom prst="line">
                <a:avLst/>
              </a:prstGeom>
              <a:grpFill/>
              <a:ln w="20638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65" name="Line 15"/>
              <p:cNvSpPr>
                <a:spLocks noChangeShapeType="1"/>
              </p:cNvSpPr>
              <p:nvPr/>
            </p:nvSpPr>
            <p:spPr bwMode="auto">
              <a:xfrm>
                <a:off x="1235" y="2237"/>
                <a:ext cx="41" cy="0"/>
              </a:xfrm>
              <a:prstGeom prst="line">
                <a:avLst/>
              </a:prstGeom>
              <a:grpFill/>
              <a:ln w="20638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66" name="Freeform 16"/>
              <p:cNvSpPr>
                <a:spLocks/>
              </p:cNvSpPr>
              <p:nvPr/>
            </p:nvSpPr>
            <p:spPr bwMode="auto">
              <a:xfrm>
                <a:off x="1215" y="2127"/>
                <a:ext cx="82" cy="165"/>
              </a:xfrm>
              <a:custGeom>
                <a:avLst/>
                <a:gdLst>
                  <a:gd name="T0" fmla="*/ 82 w 82"/>
                  <a:gd name="T1" fmla="*/ 137 h 165"/>
                  <a:gd name="T2" fmla="*/ 82 w 82"/>
                  <a:gd name="T3" fmla="*/ 165 h 165"/>
                  <a:gd name="T4" fmla="*/ 0 w 82"/>
                  <a:gd name="T5" fmla="*/ 165 h 165"/>
                  <a:gd name="T6" fmla="*/ 0 w 82"/>
                  <a:gd name="T7" fmla="*/ 0 h 165"/>
                  <a:gd name="T8" fmla="*/ 82 w 82"/>
                  <a:gd name="T9" fmla="*/ 0 h 165"/>
                  <a:gd name="T10" fmla="*/ 82 w 82"/>
                  <a:gd name="T11" fmla="*/ 5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165">
                    <a:moveTo>
                      <a:pt x="82" y="137"/>
                    </a:moveTo>
                    <a:lnTo>
                      <a:pt x="82" y="165"/>
                    </a:lnTo>
                    <a:lnTo>
                      <a:pt x="0" y="165"/>
                    </a:lnTo>
                    <a:lnTo>
                      <a:pt x="0" y="0"/>
                    </a:lnTo>
                    <a:lnTo>
                      <a:pt x="82" y="0"/>
                    </a:lnTo>
                    <a:lnTo>
                      <a:pt x="82" y="55"/>
                    </a:lnTo>
                  </a:path>
                </a:pathLst>
              </a:custGeom>
              <a:grpFill/>
              <a:ln w="20638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8973649" y="3641194"/>
            <a:ext cx="973601" cy="973601"/>
            <a:chOff x="6618277" y="3141558"/>
            <a:chExt cx="715948" cy="715948"/>
          </a:xfrm>
        </p:grpSpPr>
        <p:sp>
          <p:nvSpPr>
            <p:cNvPr id="68" name="Oval 67"/>
            <p:cNvSpPr/>
            <p:nvPr/>
          </p:nvSpPr>
          <p:spPr>
            <a:xfrm>
              <a:off x="6618277" y="3141558"/>
              <a:ext cx="715948" cy="715948"/>
            </a:xfrm>
            <a:prstGeom prst="ellipse">
              <a:avLst/>
            </a:prstGeom>
            <a:solidFill>
              <a:srgbClr val="FF8C00"/>
            </a:solidFill>
            <a:ln w="38100" cap="flat" cmpd="sng" algn="ctr">
              <a:solidFill>
                <a:srgbClr val="FF8C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816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2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69" name="Group 19"/>
            <p:cNvGrpSpPr>
              <a:grpSpLocks noChangeAspect="1"/>
            </p:cNvGrpSpPr>
            <p:nvPr/>
          </p:nvGrpSpPr>
          <p:grpSpPr bwMode="auto">
            <a:xfrm>
              <a:off x="6808329" y="3327809"/>
              <a:ext cx="335844" cy="343447"/>
              <a:chOff x="2" y="1"/>
              <a:chExt cx="265" cy="271"/>
            </a:xfrm>
          </p:grpSpPr>
          <p:sp>
            <p:nvSpPr>
              <p:cNvPr id="70" name="AutoShape 18"/>
              <p:cNvSpPr>
                <a:spLocks noChangeAspect="1" noChangeArrowheads="1" noTextEdit="1"/>
              </p:cNvSpPr>
              <p:nvPr/>
            </p:nvSpPr>
            <p:spPr bwMode="auto">
              <a:xfrm>
                <a:off x="2" y="1"/>
                <a:ext cx="265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71" name="Oval 20"/>
              <p:cNvSpPr>
                <a:spLocks noChangeArrowheads="1"/>
              </p:cNvSpPr>
              <p:nvPr/>
            </p:nvSpPr>
            <p:spPr bwMode="auto">
              <a:xfrm>
                <a:off x="8" y="12"/>
                <a:ext cx="253" cy="252"/>
              </a:xfrm>
              <a:prstGeom prst="ellipse">
                <a:avLst/>
              </a:prstGeom>
              <a:noFill/>
              <a:ln w="26988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72" name="Oval 21"/>
              <p:cNvSpPr>
                <a:spLocks noChangeArrowheads="1"/>
              </p:cNvSpPr>
              <p:nvPr/>
            </p:nvSpPr>
            <p:spPr bwMode="auto">
              <a:xfrm>
                <a:off x="76" y="12"/>
                <a:ext cx="117" cy="252"/>
              </a:xfrm>
              <a:prstGeom prst="ellipse">
                <a:avLst/>
              </a:prstGeom>
              <a:noFill/>
              <a:ln w="26988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73" name="Line 22"/>
              <p:cNvSpPr>
                <a:spLocks noChangeShapeType="1"/>
              </p:cNvSpPr>
              <p:nvPr/>
            </p:nvSpPr>
            <p:spPr bwMode="auto">
              <a:xfrm>
                <a:off x="12" y="180"/>
                <a:ext cx="242" cy="0"/>
              </a:xfrm>
              <a:prstGeom prst="line">
                <a:avLst/>
              </a:prstGeom>
              <a:noFill/>
              <a:ln w="26988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74" name="Line 23"/>
              <p:cNvSpPr>
                <a:spLocks noChangeShapeType="1"/>
              </p:cNvSpPr>
              <p:nvPr/>
            </p:nvSpPr>
            <p:spPr bwMode="auto">
              <a:xfrm>
                <a:off x="14" y="96"/>
                <a:ext cx="242" cy="0"/>
              </a:xfrm>
              <a:prstGeom prst="line">
                <a:avLst/>
              </a:prstGeom>
              <a:noFill/>
              <a:ln w="26988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4347" tIns="62174" rIns="124347" bIns="6217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691689" y="4636193"/>
            <a:ext cx="973601" cy="973601"/>
            <a:chOff x="4184797" y="3873241"/>
            <a:chExt cx="715948" cy="715948"/>
          </a:xfrm>
          <a:solidFill>
            <a:srgbClr val="92D050"/>
          </a:solidFill>
        </p:grpSpPr>
        <p:sp>
          <p:nvSpPr>
            <p:cNvPr id="76" name="Oval 75"/>
            <p:cNvSpPr/>
            <p:nvPr/>
          </p:nvSpPr>
          <p:spPr>
            <a:xfrm>
              <a:off x="4184797" y="3873241"/>
              <a:ext cx="715948" cy="715948"/>
            </a:xfrm>
            <a:prstGeom prst="ellipse">
              <a:avLst/>
            </a:prstGeom>
            <a:grpFill/>
            <a:ln w="38100" cap="flat" cmpd="sng" algn="ctr">
              <a:solidFill>
                <a:srgbClr val="F8F8F8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816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2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263909" y="4046549"/>
              <a:ext cx="557725" cy="344913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48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rPr>
                <a:t>iOS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0322527" y="1595826"/>
            <a:ext cx="973601" cy="973601"/>
            <a:chOff x="7575902" y="1637474"/>
            <a:chExt cx="715948" cy="715948"/>
          </a:xfrm>
        </p:grpSpPr>
        <p:sp>
          <p:nvSpPr>
            <p:cNvPr id="79" name="Oval 78"/>
            <p:cNvSpPr/>
            <p:nvPr/>
          </p:nvSpPr>
          <p:spPr>
            <a:xfrm>
              <a:off x="7575902" y="1637474"/>
              <a:ext cx="715948" cy="715948"/>
            </a:xfrm>
            <a:prstGeom prst="ellipse">
              <a:avLst/>
            </a:prstGeom>
            <a:solidFill>
              <a:srgbClr val="FFB900"/>
            </a:solidFill>
            <a:ln w="38100" cap="flat" cmpd="sng" algn="ctr">
              <a:solidFill>
                <a:srgbClr val="FFB9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816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2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7682702" y="1834537"/>
              <a:ext cx="502348" cy="321822"/>
              <a:chOff x="7678659" y="1849623"/>
              <a:chExt cx="502348" cy="321822"/>
            </a:xfrm>
          </p:grpSpPr>
          <p:grpSp>
            <p:nvGrpSpPr>
              <p:cNvPr id="81" name="Group 30"/>
              <p:cNvGrpSpPr>
                <a:grpSpLocks noChangeAspect="1"/>
              </p:cNvGrpSpPr>
              <p:nvPr/>
            </p:nvGrpSpPr>
            <p:grpSpPr bwMode="auto">
              <a:xfrm>
                <a:off x="7678659" y="1849623"/>
                <a:ext cx="285780" cy="161478"/>
                <a:chOff x="4432" y="977"/>
                <a:chExt cx="265" cy="240"/>
              </a:xfrm>
            </p:grpSpPr>
            <p:sp>
              <p:nvSpPr>
                <p:cNvPr id="85" name="AutoShape 2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432" y="977"/>
                  <a:ext cx="265" cy="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4347" tIns="62174" rIns="124347" bIns="6217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86" name="Freeform 31"/>
                <p:cNvSpPr>
                  <a:spLocks noEditPoints="1"/>
                </p:cNvSpPr>
                <p:nvPr/>
              </p:nvSpPr>
              <p:spPr bwMode="auto">
                <a:xfrm>
                  <a:off x="4430" y="979"/>
                  <a:ext cx="269" cy="236"/>
                </a:xfrm>
                <a:custGeom>
                  <a:avLst/>
                  <a:gdLst>
                    <a:gd name="T0" fmla="*/ 219 w 269"/>
                    <a:gd name="T1" fmla="*/ 93 h 236"/>
                    <a:gd name="T2" fmla="*/ 269 w 269"/>
                    <a:gd name="T3" fmla="*/ 67 h 236"/>
                    <a:gd name="T4" fmla="*/ 134 w 269"/>
                    <a:gd name="T5" fmla="*/ 0 h 236"/>
                    <a:gd name="T6" fmla="*/ 0 w 269"/>
                    <a:gd name="T7" fmla="*/ 67 h 236"/>
                    <a:gd name="T8" fmla="*/ 50 w 269"/>
                    <a:gd name="T9" fmla="*/ 93 h 236"/>
                    <a:gd name="T10" fmla="*/ 0 w 269"/>
                    <a:gd name="T11" fmla="*/ 118 h 236"/>
                    <a:gd name="T12" fmla="*/ 50 w 269"/>
                    <a:gd name="T13" fmla="*/ 143 h 236"/>
                    <a:gd name="T14" fmla="*/ 0 w 269"/>
                    <a:gd name="T15" fmla="*/ 168 h 236"/>
                    <a:gd name="T16" fmla="*/ 134 w 269"/>
                    <a:gd name="T17" fmla="*/ 236 h 236"/>
                    <a:gd name="T18" fmla="*/ 269 w 269"/>
                    <a:gd name="T19" fmla="*/ 168 h 236"/>
                    <a:gd name="T20" fmla="*/ 219 w 269"/>
                    <a:gd name="T21" fmla="*/ 143 h 236"/>
                    <a:gd name="T22" fmla="*/ 269 w 269"/>
                    <a:gd name="T23" fmla="*/ 118 h 236"/>
                    <a:gd name="T24" fmla="*/ 219 w 269"/>
                    <a:gd name="T25" fmla="*/ 93 h 236"/>
                    <a:gd name="T26" fmla="*/ 38 w 269"/>
                    <a:gd name="T27" fmla="*/ 67 h 236"/>
                    <a:gd name="T28" fmla="*/ 134 w 269"/>
                    <a:gd name="T29" fmla="*/ 19 h 236"/>
                    <a:gd name="T30" fmla="*/ 231 w 269"/>
                    <a:gd name="T31" fmla="*/ 67 h 236"/>
                    <a:gd name="T32" fmla="*/ 134 w 269"/>
                    <a:gd name="T33" fmla="*/ 116 h 236"/>
                    <a:gd name="T34" fmla="*/ 38 w 269"/>
                    <a:gd name="T35" fmla="*/ 67 h 236"/>
                    <a:gd name="T36" fmla="*/ 231 w 269"/>
                    <a:gd name="T37" fmla="*/ 168 h 236"/>
                    <a:gd name="T38" fmla="*/ 134 w 269"/>
                    <a:gd name="T39" fmla="*/ 217 h 236"/>
                    <a:gd name="T40" fmla="*/ 38 w 269"/>
                    <a:gd name="T41" fmla="*/ 168 h 236"/>
                    <a:gd name="T42" fmla="*/ 69 w 269"/>
                    <a:gd name="T43" fmla="*/ 154 h 236"/>
                    <a:gd name="T44" fmla="*/ 134 w 269"/>
                    <a:gd name="T45" fmla="*/ 185 h 236"/>
                    <a:gd name="T46" fmla="*/ 200 w 269"/>
                    <a:gd name="T47" fmla="*/ 154 h 236"/>
                    <a:gd name="T48" fmla="*/ 231 w 269"/>
                    <a:gd name="T49" fmla="*/ 168 h 236"/>
                    <a:gd name="T50" fmla="*/ 134 w 269"/>
                    <a:gd name="T51" fmla="*/ 166 h 236"/>
                    <a:gd name="T52" fmla="*/ 38 w 269"/>
                    <a:gd name="T53" fmla="*/ 118 h 236"/>
                    <a:gd name="T54" fmla="*/ 69 w 269"/>
                    <a:gd name="T55" fmla="*/ 103 h 236"/>
                    <a:gd name="T56" fmla="*/ 134 w 269"/>
                    <a:gd name="T57" fmla="*/ 135 h 236"/>
                    <a:gd name="T58" fmla="*/ 200 w 269"/>
                    <a:gd name="T59" fmla="*/ 103 h 236"/>
                    <a:gd name="T60" fmla="*/ 231 w 269"/>
                    <a:gd name="T61" fmla="*/ 118 h 236"/>
                    <a:gd name="T62" fmla="*/ 134 w 269"/>
                    <a:gd name="T63" fmla="*/ 166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69" h="236">
                      <a:moveTo>
                        <a:pt x="219" y="93"/>
                      </a:moveTo>
                      <a:lnTo>
                        <a:pt x="269" y="67"/>
                      </a:lnTo>
                      <a:lnTo>
                        <a:pt x="134" y="0"/>
                      </a:lnTo>
                      <a:lnTo>
                        <a:pt x="0" y="67"/>
                      </a:lnTo>
                      <a:lnTo>
                        <a:pt x="50" y="93"/>
                      </a:lnTo>
                      <a:lnTo>
                        <a:pt x="0" y="118"/>
                      </a:lnTo>
                      <a:lnTo>
                        <a:pt x="50" y="143"/>
                      </a:lnTo>
                      <a:lnTo>
                        <a:pt x="0" y="168"/>
                      </a:lnTo>
                      <a:lnTo>
                        <a:pt x="134" y="236"/>
                      </a:lnTo>
                      <a:lnTo>
                        <a:pt x="269" y="168"/>
                      </a:lnTo>
                      <a:lnTo>
                        <a:pt x="219" y="143"/>
                      </a:lnTo>
                      <a:lnTo>
                        <a:pt x="269" y="118"/>
                      </a:lnTo>
                      <a:lnTo>
                        <a:pt x="219" y="93"/>
                      </a:lnTo>
                      <a:close/>
                      <a:moveTo>
                        <a:pt x="38" y="67"/>
                      </a:moveTo>
                      <a:lnTo>
                        <a:pt x="134" y="19"/>
                      </a:lnTo>
                      <a:lnTo>
                        <a:pt x="231" y="67"/>
                      </a:lnTo>
                      <a:lnTo>
                        <a:pt x="134" y="116"/>
                      </a:lnTo>
                      <a:lnTo>
                        <a:pt x="38" y="67"/>
                      </a:lnTo>
                      <a:close/>
                      <a:moveTo>
                        <a:pt x="231" y="168"/>
                      </a:moveTo>
                      <a:lnTo>
                        <a:pt x="134" y="217"/>
                      </a:lnTo>
                      <a:lnTo>
                        <a:pt x="38" y="168"/>
                      </a:lnTo>
                      <a:lnTo>
                        <a:pt x="69" y="154"/>
                      </a:lnTo>
                      <a:lnTo>
                        <a:pt x="134" y="185"/>
                      </a:lnTo>
                      <a:lnTo>
                        <a:pt x="200" y="154"/>
                      </a:lnTo>
                      <a:lnTo>
                        <a:pt x="231" y="168"/>
                      </a:lnTo>
                      <a:close/>
                      <a:moveTo>
                        <a:pt x="134" y="166"/>
                      </a:moveTo>
                      <a:lnTo>
                        <a:pt x="38" y="118"/>
                      </a:lnTo>
                      <a:lnTo>
                        <a:pt x="69" y="103"/>
                      </a:lnTo>
                      <a:lnTo>
                        <a:pt x="134" y="135"/>
                      </a:lnTo>
                      <a:lnTo>
                        <a:pt x="200" y="103"/>
                      </a:lnTo>
                      <a:lnTo>
                        <a:pt x="231" y="118"/>
                      </a:lnTo>
                      <a:lnTo>
                        <a:pt x="134" y="1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4347" tIns="62174" rIns="124347" bIns="6217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</p:grpSp>
          <p:grpSp>
            <p:nvGrpSpPr>
              <p:cNvPr id="82" name="Group 30"/>
              <p:cNvGrpSpPr>
                <a:grpSpLocks noChangeAspect="1"/>
              </p:cNvGrpSpPr>
              <p:nvPr/>
            </p:nvGrpSpPr>
            <p:grpSpPr bwMode="auto">
              <a:xfrm>
                <a:off x="7895227" y="2009967"/>
                <a:ext cx="285780" cy="161478"/>
                <a:chOff x="4432" y="977"/>
                <a:chExt cx="265" cy="240"/>
              </a:xfrm>
            </p:grpSpPr>
            <p:sp>
              <p:nvSpPr>
                <p:cNvPr id="83" name="AutoShape 2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432" y="977"/>
                  <a:ext cx="265" cy="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4347" tIns="62174" rIns="124347" bIns="6217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84" name="Freeform 31"/>
                <p:cNvSpPr>
                  <a:spLocks noEditPoints="1"/>
                </p:cNvSpPr>
                <p:nvPr/>
              </p:nvSpPr>
              <p:spPr bwMode="auto">
                <a:xfrm>
                  <a:off x="4430" y="979"/>
                  <a:ext cx="269" cy="236"/>
                </a:xfrm>
                <a:custGeom>
                  <a:avLst/>
                  <a:gdLst>
                    <a:gd name="T0" fmla="*/ 219 w 269"/>
                    <a:gd name="T1" fmla="*/ 93 h 236"/>
                    <a:gd name="T2" fmla="*/ 269 w 269"/>
                    <a:gd name="T3" fmla="*/ 67 h 236"/>
                    <a:gd name="T4" fmla="*/ 134 w 269"/>
                    <a:gd name="T5" fmla="*/ 0 h 236"/>
                    <a:gd name="T6" fmla="*/ 0 w 269"/>
                    <a:gd name="T7" fmla="*/ 67 h 236"/>
                    <a:gd name="T8" fmla="*/ 50 w 269"/>
                    <a:gd name="T9" fmla="*/ 93 h 236"/>
                    <a:gd name="T10" fmla="*/ 0 w 269"/>
                    <a:gd name="T11" fmla="*/ 118 h 236"/>
                    <a:gd name="T12" fmla="*/ 50 w 269"/>
                    <a:gd name="T13" fmla="*/ 143 h 236"/>
                    <a:gd name="T14" fmla="*/ 0 w 269"/>
                    <a:gd name="T15" fmla="*/ 168 h 236"/>
                    <a:gd name="T16" fmla="*/ 134 w 269"/>
                    <a:gd name="T17" fmla="*/ 236 h 236"/>
                    <a:gd name="T18" fmla="*/ 269 w 269"/>
                    <a:gd name="T19" fmla="*/ 168 h 236"/>
                    <a:gd name="T20" fmla="*/ 219 w 269"/>
                    <a:gd name="T21" fmla="*/ 143 h 236"/>
                    <a:gd name="T22" fmla="*/ 269 w 269"/>
                    <a:gd name="T23" fmla="*/ 118 h 236"/>
                    <a:gd name="T24" fmla="*/ 219 w 269"/>
                    <a:gd name="T25" fmla="*/ 93 h 236"/>
                    <a:gd name="T26" fmla="*/ 38 w 269"/>
                    <a:gd name="T27" fmla="*/ 67 h 236"/>
                    <a:gd name="T28" fmla="*/ 134 w 269"/>
                    <a:gd name="T29" fmla="*/ 19 h 236"/>
                    <a:gd name="T30" fmla="*/ 231 w 269"/>
                    <a:gd name="T31" fmla="*/ 67 h 236"/>
                    <a:gd name="T32" fmla="*/ 134 w 269"/>
                    <a:gd name="T33" fmla="*/ 116 h 236"/>
                    <a:gd name="T34" fmla="*/ 38 w 269"/>
                    <a:gd name="T35" fmla="*/ 67 h 236"/>
                    <a:gd name="T36" fmla="*/ 231 w 269"/>
                    <a:gd name="T37" fmla="*/ 168 h 236"/>
                    <a:gd name="T38" fmla="*/ 134 w 269"/>
                    <a:gd name="T39" fmla="*/ 217 h 236"/>
                    <a:gd name="T40" fmla="*/ 38 w 269"/>
                    <a:gd name="T41" fmla="*/ 168 h 236"/>
                    <a:gd name="T42" fmla="*/ 69 w 269"/>
                    <a:gd name="T43" fmla="*/ 154 h 236"/>
                    <a:gd name="T44" fmla="*/ 134 w 269"/>
                    <a:gd name="T45" fmla="*/ 185 h 236"/>
                    <a:gd name="T46" fmla="*/ 200 w 269"/>
                    <a:gd name="T47" fmla="*/ 154 h 236"/>
                    <a:gd name="T48" fmla="*/ 231 w 269"/>
                    <a:gd name="T49" fmla="*/ 168 h 236"/>
                    <a:gd name="T50" fmla="*/ 134 w 269"/>
                    <a:gd name="T51" fmla="*/ 166 h 236"/>
                    <a:gd name="T52" fmla="*/ 38 w 269"/>
                    <a:gd name="T53" fmla="*/ 118 h 236"/>
                    <a:gd name="T54" fmla="*/ 69 w 269"/>
                    <a:gd name="T55" fmla="*/ 103 h 236"/>
                    <a:gd name="T56" fmla="*/ 134 w 269"/>
                    <a:gd name="T57" fmla="*/ 135 h 236"/>
                    <a:gd name="T58" fmla="*/ 200 w 269"/>
                    <a:gd name="T59" fmla="*/ 103 h 236"/>
                    <a:gd name="T60" fmla="*/ 231 w 269"/>
                    <a:gd name="T61" fmla="*/ 118 h 236"/>
                    <a:gd name="T62" fmla="*/ 134 w 269"/>
                    <a:gd name="T63" fmla="*/ 166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69" h="236">
                      <a:moveTo>
                        <a:pt x="219" y="93"/>
                      </a:moveTo>
                      <a:lnTo>
                        <a:pt x="269" y="67"/>
                      </a:lnTo>
                      <a:lnTo>
                        <a:pt x="134" y="0"/>
                      </a:lnTo>
                      <a:lnTo>
                        <a:pt x="0" y="67"/>
                      </a:lnTo>
                      <a:lnTo>
                        <a:pt x="50" y="93"/>
                      </a:lnTo>
                      <a:lnTo>
                        <a:pt x="0" y="118"/>
                      </a:lnTo>
                      <a:lnTo>
                        <a:pt x="50" y="143"/>
                      </a:lnTo>
                      <a:lnTo>
                        <a:pt x="0" y="168"/>
                      </a:lnTo>
                      <a:lnTo>
                        <a:pt x="134" y="236"/>
                      </a:lnTo>
                      <a:lnTo>
                        <a:pt x="269" y="168"/>
                      </a:lnTo>
                      <a:lnTo>
                        <a:pt x="219" y="143"/>
                      </a:lnTo>
                      <a:lnTo>
                        <a:pt x="269" y="118"/>
                      </a:lnTo>
                      <a:lnTo>
                        <a:pt x="219" y="93"/>
                      </a:lnTo>
                      <a:close/>
                      <a:moveTo>
                        <a:pt x="38" y="67"/>
                      </a:moveTo>
                      <a:lnTo>
                        <a:pt x="134" y="19"/>
                      </a:lnTo>
                      <a:lnTo>
                        <a:pt x="231" y="67"/>
                      </a:lnTo>
                      <a:lnTo>
                        <a:pt x="134" y="116"/>
                      </a:lnTo>
                      <a:lnTo>
                        <a:pt x="38" y="67"/>
                      </a:lnTo>
                      <a:close/>
                      <a:moveTo>
                        <a:pt x="231" y="168"/>
                      </a:moveTo>
                      <a:lnTo>
                        <a:pt x="134" y="217"/>
                      </a:lnTo>
                      <a:lnTo>
                        <a:pt x="38" y="168"/>
                      </a:lnTo>
                      <a:lnTo>
                        <a:pt x="69" y="154"/>
                      </a:lnTo>
                      <a:lnTo>
                        <a:pt x="134" y="185"/>
                      </a:lnTo>
                      <a:lnTo>
                        <a:pt x="200" y="154"/>
                      </a:lnTo>
                      <a:lnTo>
                        <a:pt x="231" y="168"/>
                      </a:lnTo>
                      <a:close/>
                      <a:moveTo>
                        <a:pt x="134" y="166"/>
                      </a:moveTo>
                      <a:lnTo>
                        <a:pt x="38" y="118"/>
                      </a:lnTo>
                      <a:lnTo>
                        <a:pt x="69" y="103"/>
                      </a:lnTo>
                      <a:lnTo>
                        <a:pt x="134" y="135"/>
                      </a:lnTo>
                      <a:lnTo>
                        <a:pt x="200" y="103"/>
                      </a:lnTo>
                      <a:lnTo>
                        <a:pt x="231" y="118"/>
                      </a:lnTo>
                      <a:lnTo>
                        <a:pt x="134" y="1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4347" tIns="62174" rIns="124347" bIns="6217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075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9" grpId="0" animBg="1"/>
      <p:bldP spid="30" grpId="0" animBg="1"/>
      <p:bldP spid="47" grpId="0"/>
      <p:bldP spid="48" grpId="0"/>
      <p:bldP spid="49" grpId="0"/>
      <p:bldP spid="50" grpId="0"/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4724370"/>
          </a:xfrm>
        </p:spPr>
        <p:txBody>
          <a:bodyPr/>
          <a:lstStyle/>
          <a:p>
            <a:pPr marL="0" indent="0">
              <a:buNone/>
            </a:pPr>
            <a:r>
              <a:rPr lang="en-GB" sz="3200" dirty="0">
                <a:solidFill>
                  <a:srgbClr val="4F1F01"/>
                </a:solidFill>
              </a:rPr>
              <a:t>What do you need?</a:t>
            </a:r>
          </a:p>
          <a:p>
            <a:r>
              <a:rPr lang="en-GB" sz="3200" dirty="0">
                <a:solidFill>
                  <a:srgbClr val="4F1F01"/>
                </a:solidFill>
              </a:rPr>
              <a:t>Xbox Retail kit</a:t>
            </a:r>
          </a:p>
          <a:p>
            <a:r>
              <a:rPr lang="en-GB" sz="3200" dirty="0">
                <a:solidFill>
                  <a:srgbClr val="4F1F01"/>
                </a:solidFill>
              </a:rPr>
              <a:t>Dev Mode Activation app installed (available on Xbox store)</a:t>
            </a:r>
          </a:p>
          <a:p>
            <a:r>
              <a:rPr lang="en-GB" sz="3200" dirty="0">
                <a:solidFill>
                  <a:srgbClr val="4F1F01"/>
                </a:solidFill>
              </a:rPr>
              <a:t>PC (or Virtual Machine) running Windows 10</a:t>
            </a:r>
          </a:p>
          <a:p>
            <a:r>
              <a:rPr lang="en-GB" sz="3200" dirty="0">
                <a:solidFill>
                  <a:srgbClr val="4F1F01"/>
                </a:solidFill>
              </a:rPr>
              <a:t>Visual Studio Community 2015 (or higher)</a:t>
            </a:r>
          </a:p>
          <a:p>
            <a:r>
              <a:rPr lang="en-GB" sz="3200" dirty="0">
                <a:solidFill>
                  <a:srgbClr val="4F1F01"/>
                </a:solidFill>
              </a:rPr>
              <a:t>Windows UWP SDK</a:t>
            </a:r>
          </a:p>
          <a:p>
            <a:r>
              <a:rPr lang="en-GB" sz="3200" dirty="0">
                <a:solidFill>
                  <a:srgbClr val="4F1F01"/>
                </a:solidFill>
              </a:rPr>
              <a:t>Tool / framework / engine of your choice</a:t>
            </a:r>
          </a:p>
          <a:p>
            <a:pPr marL="0" indent="0">
              <a:buNone/>
            </a:pPr>
            <a:endParaRPr lang="en-GB" sz="1800" dirty="0">
              <a:solidFill>
                <a:srgbClr val="4F1F01"/>
              </a:solidFill>
            </a:endParaRPr>
          </a:p>
          <a:p>
            <a:r>
              <a:rPr lang="en-GB" sz="3200" dirty="0">
                <a:solidFill>
                  <a:srgbClr val="4F1F01"/>
                </a:solidFill>
              </a:rPr>
              <a:t>Free 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UWP on Xbox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4638" y="155448"/>
            <a:ext cx="9180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4F1F01"/>
                </a:solidFill>
              </a:rPr>
              <a:t>Getting started with Xbox Development 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206954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GB" dirty="0"/>
              <a:t>Spinning up your 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10797770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436475" cy="582576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96"/>
            <a:ext cx="13410180" cy="628242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02577" y="-106878"/>
            <a:ext cx="9633898" cy="917575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Install the Dev Mode Activation app</a:t>
            </a:r>
          </a:p>
        </p:txBody>
      </p:sp>
    </p:spTree>
    <p:extLst>
      <p:ext uri="{BB962C8B-B14F-4D97-AF65-F5344CB8AC3E}">
        <p14:creationId xmlns:p14="http://schemas.microsoft.com/office/powerpoint/2010/main" val="319676853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436475" cy="582576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97"/>
            <a:ext cx="13351627" cy="625499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02577" y="-106878"/>
            <a:ext cx="9633898" cy="917575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r"/>
            <a:r>
              <a:rPr lang="en-GB" dirty="0">
                <a:solidFill>
                  <a:schemeClr val="tx1"/>
                </a:solidFill>
              </a:rPr>
              <a:t>Activate on first run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067" y="1528219"/>
            <a:ext cx="8373106" cy="453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7856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436475" cy="582576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593" y="0"/>
            <a:ext cx="13265872" cy="622756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02577" y="-106878"/>
            <a:ext cx="9633898" cy="917575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Switch and Restart</a:t>
            </a:r>
          </a:p>
        </p:txBody>
      </p:sp>
    </p:spTree>
    <p:extLst>
      <p:ext uri="{BB962C8B-B14F-4D97-AF65-F5344CB8AC3E}">
        <p14:creationId xmlns:p14="http://schemas.microsoft.com/office/powerpoint/2010/main" val="3312431825"/>
      </p:ext>
    </p:extLst>
  </p:cSld>
  <p:clrMapOvr>
    <a:masterClrMapping/>
  </p:clrMapOvr>
  <p:transition spd="slow">
    <p:cover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436475" cy="582576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Tool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7135" y="0"/>
            <a:ext cx="13390744" cy="627278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02577" y="-106878"/>
            <a:ext cx="9633898" cy="917575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Xbox Developer app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289304" y="742116"/>
            <a:ext cx="740664" cy="272867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037841"/>
      </p:ext>
    </p:extLst>
  </p:cSld>
  <p:clrMapOvr>
    <a:masterClrMapping/>
  </p:clrMapOvr>
  <p:transition spd="slow">
    <p:cover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873" y="-106878"/>
            <a:ext cx="13657939" cy="63979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02577" y="-106878"/>
            <a:ext cx="9633898" cy="917575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Visual Studio Remote Deploy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531" y="564642"/>
            <a:ext cx="3677163" cy="4696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378" y="3606129"/>
            <a:ext cx="4124901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78300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436475" cy="582576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Tool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3371223" cy="626363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02577" y="-106878"/>
            <a:ext cx="9633898" cy="917575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Deployed and running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936" y="1092078"/>
            <a:ext cx="8303386" cy="46696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91456" y="1170432"/>
            <a:ext cx="1362456" cy="2286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880434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GB" dirty="0">
              <a:solidFill>
                <a:srgbClr val="30303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41817" y="1793068"/>
            <a:ext cx="163879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solidFill>
                  <a:srgbClr val="303030"/>
                </a:solidFill>
              </a:rPr>
              <a:t>Activate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77130" y="1793068"/>
            <a:ext cx="163879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solidFill>
                  <a:srgbClr val="303030"/>
                </a:solidFill>
              </a:rPr>
              <a:t>Restart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12443" y="1793068"/>
            <a:ext cx="265176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solidFill>
                  <a:srgbClr val="303030"/>
                </a:solidFill>
              </a:rPr>
              <a:t>Launch Dev App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24160" y="3894192"/>
            <a:ext cx="163879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solidFill>
                  <a:srgbClr val="303030"/>
                </a:solidFill>
              </a:rPr>
              <a:t>Tools IP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75130" y="3894192"/>
            <a:ext cx="195641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solidFill>
                  <a:srgbClr val="303030"/>
                </a:solidFill>
              </a:rPr>
              <a:t>Connect VS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43724" y="3894192"/>
            <a:ext cx="134091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solidFill>
                  <a:srgbClr val="303030"/>
                </a:solidFill>
              </a:rPr>
              <a:t>Deploy</a:t>
            </a:r>
          </a:p>
        </p:txBody>
      </p:sp>
      <p:cxnSp>
        <p:nvCxnSpPr>
          <p:cNvPr id="13" name="Straight Arrow Connector 12"/>
          <p:cNvCxnSpPr>
            <a:stCxn id="3" idx="3"/>
            <a:endCxn id="7" idx="1"/>
          </p:cNvCxnSpPr>
          <p:nvPr/>
        </p:nvCxnSpPr>
        <p:spPr>
          <a:xfrm>
            <a:off x="5480611" y="2107000"/>
            <a:ext cx="1196519" cy="0"/>
          </a:xfrm>
          <a:prstGeom prst="straightConnector1">
            <a:avLst/>
          </a:prstGeom>
          <a:ln w="38100" cap="flat" cmpd="sng" algn="ctr">
            <a:solidFill>
              <a:srgbClr val="30303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3"/>
            <a:endCxn id="8" idx="1"/>
          </p:cNvCxnSpPr>
          <p:nvPr/>
        </p:nvCxnSpPr>
        <p:spPr>
          <a:xfrm>
            <a:off x="8315924" y="2107000"/>
            <a:ext cx="1196519" cy="0"/>
          </a:xfrm>
          <a:prstGeom prst="straightConnector1">
            <a:avLst/>
          </a:prstGeom>
          <a:ln w="38100" cap="flat" cmpd="sng" algn="ctr">
            <a:solidFill>
              <a:srgbClr val="30303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10" idx="1"/>
          </p:cNvCxnSpPr>
          <p:nvPr/>
        </p:nvCxnSpPr>
        <p:spPr>
          <a:xfrm>
            <a:off x="4062954" y="4208124"/>
            <a:ext cx="1112176" cy="0"/>
          </a:xfrm>
          <a:prstGeom prst="straightConnector1">
            <a:avLst/>
          </a:prstGeom>
          <a:ln w="38100" cap="flat" cmpd="sng" algn="ctr">
            <a:solidFill>
              <a:srgbClr val="30303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3"/>
            <a:endCxn id="11" idx="1"/>
          </p:cNvCxnSpPr>
          <p:nvPr/>
        </p:nvCxnSpPr>
        <p:spPr>
          <a:xfrm>
            <a:off x="7131548" y="4208124"/>
            <a:ext cx="1112176" cy="0"/>
          </a:xfrm>
          <a:prstGeom prst="straightConnector1">
            <a:avLst/>
          </a:prstGeom>
          <a:ln w="38100" cap="flat" cmpd="sng" algn="ctr">
            <a:solidFill>
              <a:srgbClr val="30303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76419" y="1793068"/>
            <a:ext cx="246887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solidFill>
                  <a:srgbClr val="303030"/>
                </a:solidFill>
              </a:rPr>
              <a:t>Install Dev APP</a:t>
            </a:r>
          </a:p>
        </p:txBody>
      </p:sp>
      <p:cxnSp>
        <p:nvCxnSpPr>
          <p:cNvPr id="38" name="Straight Arrow Connector 37"/>
          <p:cNvCxnSpPr>
            <a:stCxn id="37" idx="3"/>
            <a:endCxn id="3" idx="1"/>
          </p:cNvCxnSpPr>
          <p:nvPr/>
        </p:nvCxnSpPr>
        <p:spPr>
          <a:xfrm>
            <a:off x="2645298" y="2107000"/>
            <a:ext cx="1196519" cy="0"/>
          </a:xfrm>
          <a:prstGeom prst="straightConnector1">
            <a:avLst/>
          </a:prstGeom>
          <a:ln w="38100" cap="flat" cmpd="sng" algn="ctr">
            <a:solidFill>
              <a:srgbClr val="30303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nector: Elbow 13"/>
          <p:cNvCxnSpPr>
            <a:stCxn id="8" idx="2"/>
            <a:endCxn id="9" idx="0"/>
          </p:cNvCxnSpPr>
          <p:nvPr/>
        </p:nvCxnSpPr>
        <p:spPr>
          <a:xfrm rot="5400000">
            <a:off x="6304310" y="-639821"/>
            <a:ext cx="1473260" cy="7594766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rgbClr val="30303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80506" y="4976302"/>
            <a:ext cx="10396728" cy="8494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4000" dirty="0">
                <a:solidFill>
                  <a:srgbClr val="303030"/>
                </a:solidFill>
              </a:rPr>
              <a:t>Total Start-up time – 5 Minutes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6744" y="-88538"/>
            <a:ext cx="5989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303030"/>
                </a:solidFill>
              </a:rPr>
              <a:t>Spinning up your development environment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0892347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10" grpId="0"/>
      <p:bldP spid="11" grpId="0"/>
      <p:bldP spid="37" grpId="0"/>
      <p:bldP spid="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4419671"/>
          </a:xfrm>
        </p:spPr>
        <p:txBody>
          <a:bodyPr/>
          <a:lstStyle/>
          <a:p>
            <a:r>
              <a:rPr lang="en-GB" sz="3200" dirty="0">
                <a:solidFill>
                  <a:srgbClr val="4F1F01"/>
                </a:solidFill>
              </a:rPr>
              <a:t>What is the Universal Windows Platform (UWP)</a:t>
            </a:r>
          </a:p>
          <a:p>
            <a:r>
              <a:rPr lang="en-GB" sz="3200" dirty="0">
                <a:solidFill>
                  <a:srgbClr val="4F1F01"/>
                </a:solidFill>
              </a:rPr>
              <a:t>Getting to know the Tools</a:t>
            </a:r>
          </a:p>
          <a:p>
            <a:r>
              <a:rPr lang="en-GB" sz="3200" dirty="0">
                <a:solidFill>
                  <a:srgbClr val="4F1F01"/>
                </a:solidFill>
              </a:rPr>
              <a:t>UWP on Xbox getting started</a:t>
            </a:r>
          </a:p>
          <a:p>
            <a:r>
              <a:rPr lang="en-GB" sz="3200" dirty="0">
                <a:solidFill>
                  <a:srgbClr val="4F1F01"/>
                </a:solidFill>
              </a:rPr>
              <a:t>Windows UWP Demo </a:t>
            </a:r>
          </a:p>
          <a:p>
            <a:r>
              <a:rPr lang="en-GB" sz="3200" dirty="0">
                <a:solidFill>
                  <a:srgbClr val="4F1F01"/>
                </a:solidFill>
              </a:rPr>
              <a:t>Unity Demo</a:t>
            </a:r>
          </a:p>
          <a:p>
            <a:r>
              <a:rPr lang="en-GB" sz="3200" dirty="0">
                <a:solidFill>
                  <a:srgbClr val="4F1F01"/>
                </a:solidFill>
              </a:rPr>
              <a:t>MonoGame Demo</a:t>
            </a:r>
          </a:p>
          <a:p>
            <a:r>
              <a:rPr lang="en-GB" sz="3200" dirty="0">
                <a:solidFill>
                  <a:srgbClr val="4F1F01"/>
                </a:solidFill>
              </a:rPr>
              <a:t>Paths to publishing</a:t>
            </a:r>
          </a:p>
          <a:p>
            <a:r>
              <a:rPr lang="en-GB" sz="3200" dirty="0">
                <a:solidFill>
                  <a:srgbClr val="4F1F01"/>
                </a:solidFill>
              </a:rPr>
              <a:t>Key differences with Native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rgbClr val="4F1F0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4904" y="0"/>
            <a:ext cx="3666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4F1F01"/>
                </a:solidFill>
              </a:rPr>
              <a:t>Agenda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32866687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279446253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219825" y="0"/>
            <a:ext cx="6281738" cy="7315200"/>
          </a:xfrm>
          <a:prstGeom prst="rect">
            <a:avLst/>
          </a:prstGeom>
          <a:solidFill>
            <a:srgbClr val="0076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03030"/>
                </a:solidFill>
              </a:rPr>
              <a:t>Windows UWP</a:t>
            </a:r>
            <a:br>
              <a:rPr lang="en-GB" dirty="0">
                <a:solidFill>
                  <a:srgbClr val="303030"/>
                </a:solidFill>
              </a:rPr>
            </a:br>
            <a:r>
              <a:rPr lang="en-GB" dirty="0">
                <a:solidFill>
                  <a:srgbClr val="303030"/>
                </a:solidFill>
              </a:rPr>
              <a:t>Demo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5028" r="25028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556" y="1593058"/>
            <a:ext cx="5724650" cy="321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2566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MonoGame</a:t>
            </a:r>
            <a:br>
              <a:rPr lang="en-GB" dirty="0"/>
            </a:br>
            <a:r>
              <a:rPr lang="en-GB" dirty="0"/>
              <a:t>Demo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551" r="5551"/>
          <a:stretch>
            <a:fillRect/>
          </a:stretch>
        </p:blipFill>
        <p:spPr/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89" y="0"/>
            <a:ext cx="708680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3639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03030"/>
                </a:solidFill>
              </a:rPr>
              <a:t>Unity</a:t>
            </a:r>
            <a:br>
              <a:rPr lang="en-GB" dirty="0">
                <a:solidFill>
                  <a:srgbClr val="303030"/>
                </a:solidFill>
              </a:rPr>
            </a:br>
            <a:r>
              <a:rPr lang="en-GB" dirty="0">
                <a:solidFill>
                  <a:srgbClr val="303030"/>
                </a:solidFill>
              </a:rPr>
              <a:t>Demo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860" r="1686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232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GB" dirty="0"/>
              <a:t>Getting your game on the Store</a:t>
            </a:r>
          </a:p>
        </p:txBody>
      </p:sp>
    </p:spTree>
    <p:extLst>
      <p:ext uri="{BB962C8B-B14F-4D97-AF65-F5344CB8AC3E}">
        <p14:creationId xmlns:p14="http://schemas.microsoft.com/office/powerpoint/2010/main" val="403989121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5724644"/>
          </a:xfrm>
        </p:spPr>
        <p:txBody>
          <a:bodyPr/>
          <a:lstStyle/>
          <a:p>
            <a:r>
              <a:rPr lang="en-GB" sz="4800" dirty="0">
                <a:solidFill>
                  <a:srgbClr val="303030"/>
                </a:solidFill>
              </a:rPr>
              <a:t>Publishing requires sign up to </a:t>
            </a:r>
            <a:r>
              <a:rPr lang="en-GB" sz="4800" dirty="0" err="1">
                <a:solidFill>
                  <a:srgbClr val="303030"/>
                </a:solidFill>
              </a:rPr>
              <a:t>ID@Xbox</a:t>
            </a:r>
            <a:endParaRPr lang="en-GB" sz="4800" dirty="0">
              <a:solidFill>
                <a:srgbClr val="303030"/>
              </a:solidFill>
            </a:endParaRPr>
          </a:p>
          <a:p>
            <a:r>
              <a:rPr lang="en-GB" sz="4800" dirty="0">
                <a:solidFill>
                  <a:srgbClr val="303030"/>
                </a:solidFill>
              </a:rPr>
              <a:t>Focus on Windows 10 first</a:t>
            </a:r>
          </a:p>
          <a:p>
            <a:r>
              <a:rPr lang="en-GB" sz="4800" dirty="0">
                <a:solidFill>
                  <a:srgbClr val="303030"/>
                </a:solidFill>
              </a:rPr>
              <a:t>Apply for Xbox later</a:t>
            </a:r>
          </a:p>
          <a:p>
            <a:r>
              <a:rPr lang="en-GB" sz="4800" dirty="0">
                <a:solidFill>
                  <a:srgbClr val="303030"/>
                </a:solidFill>
              </a:rPr>
              <a:t>Presence is everything</a:t>
            </a:r>
          </a:p>
          <a:p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rgbClr val="30303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4638" y="0"/>
            <a:ext cx="4325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303030"/>
                </a:solidFill>
              </a:rPr>
              <a:t>What next?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177008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rgbClr val="30303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4321183"/>
          </a:xfrm>
        </p:spPr>
        <p:txBody>
          <a:bodyPr/>
          <a:lstStyle/>
          <a:p>
            <a:pPr algn="ctr"/>
            <a:r>
              <a:rPr lang="en-GB" sz="4000" b="1" u="sng" dirty="0">
                <a:solidFill>
                  <a:srgbClr val="303030"/>
                </a:solidFill>
              </a:rPr>
              <a:t>UWP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03030"/>
                </a:solidFill>
              </a:rPr>
              <a:t>Works on all Xbox One’s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03030"/>
                </a:solidFill>
              </a:rPr>
              <a:t>Shorter dev cycle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03030"/>
                </a:solidFill>
              </a:rPr>
              <a:t>Easier test and deployment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03030"/>
                </a:solidFill>
              </a:rPr>
              <a:t>More targets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rgbClr val="30303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03030"/>
                </a:solidFill>
              </a:rPr>
              <a:t>Some memory constraints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4321183"/>
          </a:xfrm>
        </p:spPr>
        <p:txBody>
          <a:bodyPr/>
          <a:lstStyle/>
          <a:p>
            <a:pPr algn="ctr"/>
            <a:r>
              <a:rPr lang="en-GB" sz="4000" b="1" u="sng" dirty="0">
                <a:solidFill>
                  <a:srgbClr val="303030"/>
                </a:solidFill>
              </a:rPr>
              <a:t>Native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03030"/>
                </a:solidFill>
              </a:rPr>
              <a:t>Requires Dev kit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03030"/>
                </a:solidFill>
              </a:rPr>
              <a:t>Full resource access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03030"/>
                </a:solidFill>
              </a:rPr>
              <a:t>C++ required for tools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03030"/>
                </a:solidFill>
              </a:rPr>
              <a:t>Xbox Only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rgbClr val="30303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03030"/>
                </a:solidFill>
              </a:rPr>
              <a:t>Tougher certification </a:t>
            </a:r>
            <a:r>
              <a:rPr lang="en-GB" dirty="0" err="1">
                <a:solidFill>
                  <a:srgbClr val="303030"/>
                </a:solidFill>
              </a:rPr>
              <a:t>Req’s</a:t>
            </a:r>
            <a:endParaRPr lang="en-GB" dirty="0">
              <a:solidFill>
                <a:srgbClr val="30303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8680" y="-73152"/>
            <a:ext cx="1020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303030"/>
                </a:solidFill>
              </a:rPr>
              <a:t>Key differences between UWP &amp; Native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84850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274638" y="2232819"/>
            <a:ext cx="11887200" cy="1181862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b="0" kern="1200" cap="none" spc="-100" baseline="0">
                <a:ln w="3175"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dirty="0"/>
              <a:t>Get Publishing!</a:t>
            </a:r>
          </a:p>
        </p:txBody>
      </p:sp>
    </p:spTree>
    <p:extLst>
      <p:ext uri="{BB962C8B-B14F-4D97-AF65-F5344CB8AC3E}">
        <p14:creationId xmlns:p14="http://schemas.microsoft.com/office/powerpoint/2010/main" val="1503078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repeatCount="200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4" presetClass="exit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487" y="499617"/>
            <a:ext cx="12453809" cy="1914370"/>
          </a:xfrm>
        </p:spPr>
        <p:txBody>
          <a:bodyPr/>
          <a:lstStyle/>
          <a:p>
            <a:r>
              <a:rPr lang="en-GB" sz="5400" dirty="0"/>
              <a:t>Resources</a:t>
            </a:r>
          </a:p>
          <a:p>
            <a:endParaRPr lang="en-GB" dirty="0">
              <a:solidFill>
                <a:srgbClr val="303030"/>
              </a:solidFill>
            </a:endParaRP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303030"/>
                </a:solidFill>
              </a:rPr>
              <a:t>https://msdn.microsoft.com/en-us/windows/uwp/xbox-apps/index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303030"/>
                </a:solidFill>
              </a:rPr>
              <a:t>http://www.xbox.com/id</a:t>
            </a:r>
            <a:br>
              <a:rPr lang="en-GB" dirty="0">
                <a:solidFill>
                  <a:srgbClr val="303030"/>
                </a:solidFill>
              </a:rPr>
            </a:br>
            <a:r>
              <a:rPr lang="en-GB" dirty="0">
                <a:solidFill>
                  <a:srgbClr val="303030"/>
                </a:solidFill>
              </a:rPr>
              <a:t>http://imagine.Microsoft.com</a:t>
            </a:r>
            <a:br>
              <a:rPr lang="en-GB" dirty="0">
                <a:solidFill>
                  <a:srgbClr val="303030"/>
                </a:solidFill>
              </a:rPr>
            </a:br>
            <a:r>
              <a:rPr lang="en-GB" dirty="0">
                <a:solidFill>
                  <a:srgbClr val="303030"/>
                </a:solidFill>
              </a:rPr>
              <a:t>https://developer.microsoft.com/en-us/windows/games</a:t>
            </a:r>
          </a:p>
        </p:txBody>
      </p:sp>
    </p:spTree>
    <p:extLst>
      <p:ext uri="{BB962C8B-B14F-4D97-AF65-F5344CB8AC3E}">
        <p14:creationId xmlns:p14="http://schemas.microsoft.com/office/powerpoint/2010/main" val="5643496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3466" y="1770512"/>
            <a:ext cx="11518557" cy="622960"/>
          </a:xfrm>
        </p:spPr>
        <p:txBody>
          <a:bodyPr>
            <a:noAutofit/>
          </a:bodyPr>
          <a:lstStyle/>
          <a:p>
            <a:r>
              <a:rPr lang="en-GB" sz="6600" dirty="0"/>
              <a:t>Questions?</a:t>
            </a:r>
            <a:endParaRPr lang="en-US" sz="6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3467" y="3946925"/>
            <a:ext cx="4663017" cy="52373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561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rgbClr val="4F1F01"/>
              </a:solidFill>
            </a:endParaRPr>
          </a:p>
        </p:txBody>
      </p:sp>
      <p:pic>
        <p:nvPicPr>
          <p:cNvPr id="1026" name="Picture 2" descr="Image result for windows univers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38" y="1308083"/>
            <a:ext cx="10836624" cy="451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2880" y="155448"/>
            <a:ext cx="8330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4F1F01"/>
                </a:solidFill>
              </a:rPr>
              <a:t>Universal Windows Platform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87764518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9155" y="-27432"/>
            <a:ext cx="13683543" cy="6409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" y="73152"/>
            <a:ext cx="8531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Building once, targeting many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90562596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9155" y="-27432"/>
            <a:ext cx="13683543" cy="6409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926592" y="5294376"/>
            <a:ext cx="1014984" cy="3291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Mobile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88636" y="5294376"/>
            <a:ext cx="1014984" cy="3291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Laptop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858000" y="5294376"/>
            <a:ext cx="1014984" cy="3291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Desktop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182368" y="5294376"/>
            <a:ext cx="1014984" cy="3291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Tablet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605022" y="5294376"/>
            <a:ext cx="1014984" cy="3291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HoloLens</a:t>
            </a:r>
          </a:p>
        </p:txBody>
      </p:sp>
      <p:sp>
        <p:nvSpPr>
          <p:cNvPr id="12" name="Rectangle 11"/>
          <p:cNvSpPr/>
          <p:nvPr/>
        </p:nvSpPr>
        <p:spPr bwMode="auto">
          <a:xfrm flipH="1">
            <a:off x="8394192" y="5294376"/>
            <a:ext cx="1014984" cy="3291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Xbox</a:t>
            </a:r>
          </a:p>
        </p:txBody>
      </p:sp>
      <p:sp>
        <p:nvSpPr>
          <p:cNvPr id="13" name="Rectangle 12"/>
          <p:cNvSpPr/>
          <p:nvPr/>
        </p:nvSpPr>
        <p:spPr bwMode="auto">
          <a:xfrm flipH="1">
            <a:off x="9826006" y="5294376"/>
            <a:ext cx="1014984" cy="3291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IoT</a:t>
            </a:r>
            <a:endParaRPr lang="en-GB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 flipH="1">
            <a:off x="11050841" y="5294376"/>
            <a:ext cx="1014984" cy="3291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Mobile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926592" y="2249424"/>
            <a:ext cx="1014984" cy="3374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182368" y="2990088"/>
            <a:ext cx="1014984" cy="263347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623468" y="3648456"/>
            <a:ext cx="1014984" cy="19751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106003" y="3886200"/>
            <a:ext cx="1014984" cy="173736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837268" y="3886200"/>
            <a:ext cx="1014984" cy="173736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275320" y="3401568"/>
            <a:ext cx="1271016" cy="22219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9856946" y="2990088"/>
            <a:ext cx="1014984" cy="263347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1064732" y="2249424"/>
            <a:ext cx="1014984" cy="3374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5176" y="301752"/>
            <a:ext cx="11649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Building once, targeting many, with extensions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19674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5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rgbClr val="4F1F0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81" y="1719307"/>
            <a:ext cx="2895652" cy="18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001" y="1719307"/>
            <a:ext cx="2895652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152" y="3519307"/>
            <a:ext cx="2895652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800" y="2132592"/>
            <a:ext cx="1560579" cy="1560579"/>
          </a:xfrm>
          <a:prstGeom prst="rect">
            <a:avLst/>
          </a:prstGeom>
        </p:spPr>
      </p:pic>
      <p:pic>
        <p:nvPicPr>
          <p:cNvPr id="2050" name="Picture 2" descr="https://www.madewithmarmalade.com/sites/all/themes/m8_theme/images/press-room/marmalade-logo/marmalade_logo_transparent_backgroun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355" y="3507244"/>
            <a:ext cx="20002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4257" y="4807348"/>
            <a:ext cx="3296110" cy="828791"/>
          </a:xfrm>
          <a:prstGeom prst="rect">
            <a:avLst/>
          </a:prstGeom>
        </p:spPr>
      </p:pic>
      <p:pic>
        <p:nvPicPr>
          <p:cNvPr id="1026" name="Picture 2" descr="Image result for directx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257" y="2132591"/>
            <a:ext cx="3295650" cy="350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7776" y="0"/>
            <a:ext cx="7635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Middleware - </a:t>
            </a:r>
            <a:r>
              <a:rPr lang="en-GB" sz="3600" dirty="0">
                <a:solidFill>
                  <a:srgbClr val="4F1F01"/>
                </a:solidFill>
              </a:rPr>
              <a:t>A Growing Family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746066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3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34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3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4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4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4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11" b="14679"/>
          <a:stretch/>
        </p:blipFill>
        <p:spPr>
          <a:xfrm>
            <a:off x="995660" y="125172"/>
            <a:ext cx="10445156" cy="587540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66928" y="210312"/>
            <a:ext cx="7799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Same App tailored Experience</a:t>
            </a:r>
          </a:p>
        </p:txBody>
      </p:sp>
    </p:spTree>
    <p:extLst>
      <p:ext uri="{BB962C8B-B14F-4D97-AF65-F5344CB8AC3E}">
        <p14:creationId xmlns:p14="http://schemas.microsoft.com/office/powerpoint/2010/main" val="415022426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4" name="Group 3"/>
          <p:cNvGrpSpPr/>
          <p:nvPr/>
        </p:nvGrpSpPr>
        <p:grpSpPr>
          <a:xfrm>
            <a:off x="1352472" y="1723326"/>
            <a:ext cx="9131772" cy="693915"/>
            <a:chOff x="1582265" y="1812747"/>
            <a:chExt cx="9131772" cy="693915"/>
          </a:xfrm>
        </p:grpSpPr>
        <p:sp>
          <p:nvSpPr>
            <p:cNvPr id="5" name="TextBox 4"/>
            <p:cNvSpPr txBox="1"/>
            <p:nvPr/>
          </p:nvSpPr>
          <p:spPr>
            <a:xfrm>
              <a:off x="1582265" y="1816511"/>
              <a:ext cx="638711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1’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888065" y="1878798"/>
              <a:ext cx="825972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10’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96865" y="1812747"/>
              <a:ext cx="4308785" cy="6278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j-lt"/>
                </a:rPr>
                <a:t>Standard Device Resolutions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413527" y="2130443"/>
              <a:ext cx="1378538" cy="0"/>
            </a:xfrm>
            <a:prstGeom prst="line">
              <a:avLst/>
            </a:prstGeom>
            <a:ln>
              <a:solidFill>
                <a:schemeClr val="accent4">
                  <a:alpha val="7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8364065" y="2147266"/>
              <a:ext cx="1457415" cy="0"/>
            </a:xfrm>
            <a:prstGeom prst="line">
              <a:avLst/>
            </a:prstGeom>
            <a:ln>
              <a:solidFill>
                <a:schemeClr val="accent4">
                  <a:alpha val="7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4"/>
          <p:cNvSpPr txBox="1">
            <a:spLocks/>
          </p:cNvSpPr>
          <p:nvPr/>
        </p:nvSpPr>
        <p:spPr>
          <a:xfrm>
            <a:off x="330123" y="121539"/>
            <a:ext cx="11888787" cy="917575"/>
          </a:xfrm>
          <a:prstGeom prst="rect">
            <a:avLst/>
          </a:prstGeom>
        </p:spPr>
        <p:txBody>
          <a:bodyPr/>
          <a:lstStyle>
            <a:lvl1pPr algn="l" defTabSz="932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Cross-Device Platform Considerations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43160" y="4618926"/>
            <a:ext cx="2801112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Web App =&gt; 150%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XAML =&gt; 200%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66672" y="3251719"/>
            <a:ext cx="1771788" cy="1383268"/>
            <a:chOff x="884237" y="3425455"/>
            <a:chExt cx="1771788" cy="1383268"/>
          </a:xfrm>
        </p:grpSpPr>
        <p:grpSp>
          <p:nvGrpSpPr>
            <p:cNvPr id="13" name="Group 12"/>
            <p:cNvGrpSpPr/>
            <p:nvPr/>
          </p:nvGrpSpPr>
          <p:grpSpPr>
            <a:xfrm>
              <a:off x="1632016" y="3425455"/>
              <a:ext cx="357919" cy="648123"/>
              <a:chOff x="7741905" y="2382711"/>
              <a:chExt cx="468450" cy="848274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41905" y="2382711"/>
                <a:ext cx="468450" cy="84827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80987" y="2711450"/>
                <a:ext cx="190285" cy="175647"/>
              </a:xfrm>
              <a:prstGeom prst="rect">
                <a:avLst/>
              </a:prstGeom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884237" y="4180859"/>
              <a:ext cx="1771788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</a:rPr>
                <a:t>360 </a:t>
              </a: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</a:rPr>
                <a:t>x 640*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481983" y="3092452"/>
            <a:ext cx="1844423" cy="1542535"/>
            <a:chOff x="4084637" y="3268391"/>
            <a:chExt cx="1844423" cy="1542535"/>
          </a:xfrm>
        </p:grpSpPr>
        <p:grpSp>
          <p:nvGrpSpPr>
            <p:cNvPr id="18" name="Group 17"/>
            <p:cNvGrpSpPr/>
            <p:nvPr/>
          </p:nvGrpSpPr>
          <p:grpSpPr>
            <a:xfrm>
              <a:off x="4294448" y="3268391"/>
              <a:ext cx="1424805" cy="807390"/>
              <a:chOff x="3348126" y="4015477"/>
              <a:chExt cx="1193711" cy="676437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8126" y="4015477"/>
                <a:ext cx="1193711" cy="676437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8346" y="4236802"/>
                <a:ext cx="253270" cy="233786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4084637" y="4183062"/>
              <a:ext cx="184442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</a:rPr>
                <a:t>1366 </a:t>
              </a: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</a:rPr>
                <a:t>x 768*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680748" y="2766844"/>
            <a:ext cx="2052089" cy="2041879"/>
            <a:chOff x="6680748" y="2766844"/>
            <a:chExt cx="2052089" cy="2041879"/>
          </a:xfrm>
        </p:grpSpPr>
        <p:grpSp>
          <p:nvGrpSpPr>
            <p:cNvPr id="23" name="Group 22"/>
            <p:cNvGrpSpPr/>
            <p:nvPr/>
          </p:nvGrpSpPr>
          <p:grpSpPr>
            <a:xfrm>
              <a:off x="6945622" y="2766844"/>
              <a:ext cx="1470074" cy="1306734"/>
              <a:chOff x="5075237" y="3456052"/>
              <a:chExt cx="1470074" cy="1306734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75237" y="3456052"/>
                <a:ext cx="1470074" cy="1306734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83180" y="3722621"/>
                <a:ext cx="306457" cy="282882"/>
              </a:xfrm>
              <a:prstGeom prst="rect">
                <a:avLst/>
              </a:prstGeom>
            </p:spPr>
          </p:pic>
        </p:grpSp>
        <p:sp>
          <p:nvSpPr>
            <p:cNvPr id="24" name="TextBox 23"/>
            <p:cNvSpPr txBox="1"/>
            <p:nvPr/>
          </p:nvSpPr>
          <p:spPr>
            <a:xfrm>
              <a:off x="6680748" y="4180859"/>
              <a:ext cx="2052089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</a:rPr>
                <a:t>1920 x 1080*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14660" y="3174850"/>
            <a:ext cx="1896434" cy="1460137"/>
            <a:chOff x="2732225" y="3348586"/>
            <a:chExt cx="1896434" cy="1460137"/>
          </a:xfrm>
        </p:grpSpPr>
        <p:grpSp>
          <p:nvGrpSpPr>
            <p:cNvPr id="28" name="Group 27"/>
            <p:cNvGrpSpPr/>
            <p:nvPr/>
          </p:nvGrpSpPr>
          <p:grpSpPr>
            <a:xfrm>
              <a:off x="3122706" y="3348586"/>
              <a:ext cx="1053892" cy="755197"/>
              <a:chOff x="7097114" y="4015477"/>
              <a:chExt cx="1007188" cy="721730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97114" y="4015477"/>
                <a:ext cx="1007188" cy="721730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63308" y="4231848"/>
                <a:ext cx="278597" cy="257165"/>
              </a:xfrm>
              <a:prstGeom prst="rect">
                <a:avLst/>
              </a:prstGeom>
            </p:spPr>
          </p:pic>
        </p:grpSp>
        <p:sp>
          <p:nvSpPr>
            <p:cNvPr id="29" name="TextBox 28"/>
            <p:cNvSpPr txBox="1"/>
            <p:nvPr/>
          </p:nvSpPr>
          <p:spPr>
            <a:xfrm>
              <a:off x="2732225" y="4180859"/>
              <a:ext cx="1896434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</a:rPr>
                <a:t>1024 x 640*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60025" y="5883821"/>
            <a:ext cx="4245247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* Scale Factor can vary from 100% to 300%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8964114" y="2913856"/>
            <a:ext cx="2052089" cy="1721131"/>
            <a:chOff x="9181679" y="3087592"/>
            <a:chExt cx="2052089" cy="1721131"/>
          </a:xfrm>
        </p:grpSpPr>
        <p:grpSp>
          <p:nvGrpSpPr>
            <p:cNvPr id="34" name="Group 33"/>
            <p:cNvGrpSpPr/>
            <p:nvPr/>
          </p:nvGrpSpPr>
          <p:grpSpPr>
            <a:xfrm>
              <a:off x="9181679" y="3087592"/>
              <a:ext cx="2052089" cy="1721131"/>
              <a:chOff x="9181679" y="3087592"/>
              <a:chExt cx="2052089" cy="1721131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9181679" y="4180859"/>
                <a:ext cx="2052089" cy="627864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</a:rPr>
                  <a:t>1920 x 1080</a:t>
                </a: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9421771" y="3087592"/>
                <a:ext cx="1483421" cy="985986"/>
                <a:chOff x="9413002" y="3089795"/>
                <a:chExt cx="1483421" cy="985986"/>
              </a:xfrm>
            </p:grpSpPr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413002" y="3089795"/>
                  <a:ext cx="1483421" cy="985986"/>
                </a:xfrm>
                <a:prstGeom prst="rect">
                  <a:avLst/>
                </a:prstGeom>
              </p:spPr>
            </p:pic>
            <p:pic>
              <p:nvPicPr>
                <p:cNvPr id="39" name="Picture 3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008953" y="3350789"/>
                  <a:ext cx="291516" cy="26909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42380" y="3697383"/>
              <a:ext cx="596900" cy="40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16596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allAtOnce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0630" y="917576"/>
            <a:ext cx="11887200" cy="2092881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6" name="Title 2"/>
          <p:cNvSpPr txBox="1">
            <a:spLocks/>
          </p:cNvSpPr>
          <p:nvPr/>
        </p:nvSpPr>
        <p:spPr>
          <a:xfrm>
            <a:off x="210630" y="0"/>
            <a:ext cx="12435521" cy="917575"/>
          </a:xfrm>
        </p:spPr>
        <p:txBody>
          <a:bodyPr/>
          <a:lstStyle>
            <a:lvl1pPr algn="l" defTabSz="932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96" dirty="0"/>
              <a:t>How do I achieve all this with one UWP app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18281" y="1167624"/>
            <a:ext cx="3831310" cy="5288772"/>
            <a:chOff x="785794" y="1523999"/>
            <a:chExt cx="3756527" cy="5185541"/>
          </a:xfrm>
        </p:grpSpPr>
        <p:sp>
          <p:nvSpPr>
            <p:cNvPr id="48" name="TextBox 47"/>
            <p:cNvSpPr txBox="1"/>
            <p:nvPr/>
          </p:nvSpPr>
          <p:spPr>
            <a:xfrm>
              <a:off x="2993820" y="6075007"/>
              <a:ext cx="1548501" cy="634533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48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Platform</a:t>
              </a:r>
              <a:endParaRPr kumimoji="0" lang="en-GB" sz="2448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1396435" y="1523999"/>
              <a:ext cx="2019300" cy="2019300"/>
            </a:xfrm>
            <a:prstGeom prst="ellipse">
              <a:avLst/>
            </a:pr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32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Platform</a:t>
              </a:r>
              <a:endParaRPr kumimoji="0" lang="en-GB" sz="1632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00100" y="3647933"/>
              <a:ext cx="3078025" cy="1111186"/>
            </a:xfrm>
            <a:prstGeom prst="rect">
              <a:avLst/>
            </a:prstGeom>
            <a:noFill/>
          </p:spPr>
          <p:txBody>
            <a:bodyPr wrap="none" lIns="186521" tIns="149217" rIns="186521" bIns="149217" rtlCol="0">
              <a:spAutoFit/>
            </a:bodyPr>
            <a:lstStyle/>
            <a:p>
              <a:pPr marL="349724" marR="0" lvl="0" indent="-349724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632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</a:rPr>
                <a:t>Universal Controls + Styling</a:t>
              </a:r>
            </a:p>
            <a:p>
              <a:pPr marL="349724" marR="0" lvl="0" indent="-349724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632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</a:rPr>
                <a:t>Fluid Layout Panels</a:t>
              </a:r>
            </a:p>
            <a:p>
              <a:pPr marL="349724" marR="0" lvl="0" indent="-349724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632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</a:rPr>
                <a:t>Effective Pixels + Scaling</a:t>
              </a: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794" y="5015962"/>
              <a:ext cx="3240582" cy="1259419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8913183" y="1253446"/>
            <a:ext cx="4325890" cy="4825682"/>
            <a:chOff x="8801102" y="1518491"/>
            <a:chExt cx="4241454" cy="4731490"/>
          </a:xfrm>
        </p:grpSpPr>
        <p:sp>
          <p:nvSpPr>
            <p:cNvPr id="53" name="Oval 52"/>
            <p:cNvSpPr/>
            <p:nvPr/>
          </p:nvSpPr>
          <p:spPr bwMode="auto">
            <a:xfrm>
              <a:off x="9160945" y="1518491"/>
              <a:ext cx="2019300" cy="20193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32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Tooling</a:t>
              </a:r>
              <a:endParaRPr kumimoji="0" lang="en-GB" sz="1632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801102" y="3647933"/>
              <a:ext cx="4241454" cy="824456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marL="349724" marR="0" lvl="0" indent="-349724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632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</a:rPr>
                <a:t>Visual Studio + Blend</a:t>
              </a:r>
            </a:p>
            <a:p>
              <a:pPr marL="349724" marR="0" lvl="0" indent="-349724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632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</a:rPr>
                <a:t>Simulate at Design time</a:t>
              </a:r>
            </a:p>
          </p:txBody>
        </p:sp>
        <p:pic>
          <p:nvPicPr>
            <p:cNvPr id="55" name="Picture 2" descr="visual studio 2015 device preview toolba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4507816"/>
              <a:ext cx="1511139" cy="1742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/>
          <p:cNvGrpSpPr/>
          <p:nvPr/>
        </p:nvGrpSpPr>
        <p:grpSpPr>
          <a:xfrm>
            <a:off x="4833042" y="1253446"/>
            <a:ext cx="4325890" cy="4851587"/>
            <a:chOff x="4800601" y="1518491"/>
            <a:chExt cx="4241454" cy="4756890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000" y="5011822"/>
              <a:ext cx="2975478" cy="1263559"/>
            </a:xfrm>
            <a:prstGeom prst="rect">
              <a:avLst/>
            </a:prstGeom>
          </p:spPr>
        </p:pic>
        <p:sp>
          <p:nvSpPr>
            <p:cNvPr id="58" name="Oval 57"/>
            <p:cNvSpPr/>
            <p:nvPr/>
          </p:nvSpPr>
          <p:spPr bwMode="auto">
            <a:xfrm>
              <a:off x="5278690" y="1518491"/>
              <a:ext cx="2019300" cy="201930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32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Developer</a:t>
              </a:r>
            </a:p>
            <a:p>
              <a:pPr marL="0" marR="0" lvl="0" indent="0" algn="ctr" defTabSz="951028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32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| Designer</a:t>
              </a:r>
              <a:endParaRPr kumimoji="0" lang="en-GB" sz="1632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800601" y="3647933"/>
              <a:ext cx="4241454" cy="1882438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marL="349724" marR="0" lvl="0" indent="-349724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632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</a:rPr>
                <a:t>Utilize the same adaptive layout techniques from Web</a:t>
              </a:r>
            </a:p>
            <a:p>
              <a:pPr marL="349724" marR="0" lvl="0" indent="-349724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632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</a:rPr>
                <a:t>Custom triggers, separate XAML, separate code as needed</a:t>
              </a:r>
            </a:p>
            <a:p>
              <a:pPr marL="349724" marR="0" lvl="0" indent="-349724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632" b="0" i="0" u="none" strike="noStrike" kern="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</a:rPr>
                <a:t>Define Key Screen “Breakpoints”</a:t>
              </a:r>
            </a:p>
            <a:p>
              <a:pPr marL="349724" marR="0" lvl="0" indent="-349724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en-GB" sz="1632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74356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uture Decoded">
  <a:themeElements>
    <a:clrScheme name="Custom 5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80D6"/>
      </a:accent1>
      <a:accent2>
        <a:srgbClr val="D83B01"/>
      </a:accent2>
      <a:accent3>
        <a:srgbClr val="5C2D91"/>
      </a:accent3>
      <a:accent4>
        <a:srgbClr val="00188F"/>
      </a:accent4>
      <a:accent5>
        <a:srgbClr val="B4009E"/>
      </a:accent5>
      <a:accent6>
        <a:srgbClr val="107C10"/>
      </a:accent6>
      <a:hlink>
        <a:srgbClr val="0080D6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uture Decoded 2015 - PowerPoint Template" id="{D902ED36-563D-4C14-9C98-C03EAA3616A7}" vid="{01EFDEBE-4367-4F42-95DA-2E5C55AC8D1D}"/>
    </a:ext>
  </a:extLst>
</a:theme>
</file>

<file path=ppt/theme/theme2.xml><?xml version="1.0" encoding="utf-8"?>
<a:theme xmlns:a="http://schemas.openxmlformats.org/drawingml/2006/main" name="Microsoft Imagine PPT Template">
  <a:themeElements>
    <a:clrScheme name="Microsoft">
      <a:dk1>
        <a:srgbClr val="505050"/>
      </a:dk1>
      <a:lt1>
        <a:sysClr val="window" lastClr="FFFFFF"/>
      </a:lt1>
      <a:dk2>
        <a:srgbClr val="505050"/>
      </a:dk2>
      <a:lt2>
        <a:srgbClr val="FFFFFF"/>
      </a:lt2>
      <a:accent1>
        <a:srgbClr val="B5269E"/>
      </a:accent1>
      <a:accent2>
        <a:srgbClr val="FF8C00"/>
      </a:accent2>
      <a:accent3>
        <a:srgbClr val="00BDF2"/>
      </a:accent3>
      <a:accent4>
        <a:srgbClr val="505050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MSFT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 Imagine PPT Template" id="{67EC961E-AA03-44DB-8923-7176F821A69B}" vid="{418DF704-4AE7-4979-A77E-BE9DA3AEBF7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3ef92cd-b57f-441f-b536-77baa31bb1b0">
      <UserInfo>
        <DisplayName/>
        <AccountId xsi:nil="true"/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5E72A6F788114DB04DDE889936DEE9" ma:contentTypeVersion="4" ma:contentTypeDescription="Create a new document." ma:contentTypeScope="" ma:versionID="3538a303865e2513a6c754794fc91fb7">
  <xsd:schema xmlns:xsd="http://www.w3.org/2001/XMLSchema" xmlns:xs="http://www.w3.org/2001/XMLSchema" xmlns:p="http://schemas.microsoft.com/office/2006/metadata/properties" xmlns:ns2="a3ef92cd-b57f-441f-b536-77baa31bb1b0" targetNamespace="http://schemas.microsoft.com/office/2006/metadata/properties" ma:root="true" ma:fieldsID="b4793c0b4b4fb63a0e0720a0a18b573d" ns2:_="">
    <xsd:import namespace="a3ef92cd-b57f-441f-b536-77baa31bb1b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ef92cd-b57f-441f-b536-77baa31bb1b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457904A-4C56-4A44-A772-AF40D594D9D9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a3ef92cd-b57f-441f-b536-77baa31bb1b0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3543AE7-D5AD-4094-B185-B26DD8DEE3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59EF76-5384-4400-9D21-1E6294E6E1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ef92cd-b57f-441f-b536-77baa31bb1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Decoded 2015 - PowerPoint Template (003)</Template>
  <TotalTime>0</TotalTime>
  <Words>437</Words>
  <Application>Microsoft Office PowerPoint</Application>
  <PresentationFormat>Custom</PresentationFormat>
  <Paragraphs>127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Segoe UI</vt:lpstr>
      <vt:lpstr>Segoe UI Light</vt:lpstr>
      <vt:lpstr>Segoe UI Semibold</vt:lpstr>
      <vt:lpstr>Wingdings</vt:lpstr>
      <vt:lpstr>Future Decoded</vt:lpstr>
      <vt:lpstr>Microsoft Imagine PPT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UWP on Xbox</vt:lpstr>
      <vt:lpstr>Spinning up your development environment</vt:lpstr>
      <vt:lpstr>Install the Dev Mode Activation app</vt:lpstr>
      <vt:lpstr>Activate on first run</vt:lpstr>
      <vt:lpstr>Switch and Restart</vt:lpstr>
      <vt:lpstr>Xbox Developer app</vt:lpstr>
      <vt:lpstr>Visual Studio Remote Deploy</vt:lpstr>
      <vt:lpstr>Deployed and running</vt:lpstr>
      <vt:lpstr>PowerPoint Presentation</vt:lpstr>
      <vt:lpstr>Demos</vt:lpstr>
      <vt:lpstr>Windows UWP Demo</vt:lpstr>
      <vt:lpstr>MonoGame Demo</vt:lpstr>
      <vt:lpstr>Unity Demo</vt:lpstr>
      <vt:lpstr>Getting your game on the Store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2016-10-04T12:43:25Z</dcterms:created>
  <dcterms:modified xsi:type="dcterms:W3CDTF">2016-11-09T20:31:43Z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MyDocuments">
    <vt:bool>true</vt:bool>
  </property>
  <property fmtid="{D5CDD505-2E9C-101B-9397-08002B2CF9AE}" pid="3" name="TaxKeyword">
    <vt:lpwstr>17;#Global Accounts Summit 2015|67d383ee-0e40-4f66-94e2-138b2fb60392</vt:lpwstr>
  </property>
  <property fmtid="{D5CDD505-2E9C-101B-9397-08002B2CF9AE}" pid="4" name="Audience1">
    <vt:lpwstr/>
  </property>
  <property fmtid="{D5CDD505-2E9C-101B-9397-08002B2CF9AE}" pid="5" name="Campaign">
    <vt:lpwstr/>
  </property>
  <property fmtid="{D5CDD505-2E9C-101B-9397-08002B2CF9AE}" pid="6" name="Event Name">
    <vt:lpwstr>18;#Microsoft Global Accounts Summit|66d4cdf2-b8fc-4498-8deb-d7a785477816</vt:lpwstr>
  </property>
  <property fmtid="{D5CDD505-2E9C-101B-9397-08002B2CF9AE}" pid="7" name="ContentTypeId">
    <vt:lpwstr>0x010100365E72A6F788114DB04DDE889936DEE9</vt:lpwstr>
  </property>
  <property fmtid="{D5CDD505-2E9C-101B-9397-08002B2CF9AE}" pid="8" name="Product">
    <vt:lpwstr/>
  </property>
  <property fmtid="{D5CDD505-2E9C-101B-9397-08002B2CF9AE}" pid="9" name="Event Venue">
    <vt:lpwstr>21;#The Westin Palace Madrid|1838b846-acd0-480e-bc8a-bcaaa50fe66c</vt:lpwstr>
  </property>
  <property fmtid="{D5CDD505-2E9C-101B-9397-08002B2CF9AE}" pid="10" name="Track">
    <vt:lpwstr/>
  </property>
  <property fmtid="{D5CDD505-2E9C-101B-9397-08002B2CF9AE}" pid="11" name="Event Location">
    <vt:lpwstr>20;#Madrid (city)|49ad83bb-fea6-4ad7-aa62-80c6d049bf43</vt:lpwstr>
  </property>
  <property fmtid="{D5CDD505-2E9C-101B-9397-08002B2CF9AE}" pid="12" name="Event1">
    <vt:lpwstr>622;#Unassigned|2c8af875-f38a-40b8-a0a9-056aed3fc8c0</vt:lpwstr>
  </property>
  <property fmtid="{D5CDD505-2E9C-101B-9397-08002B2CF9AE}" pid="13" name="Audience">
    <vt:lpwstr/>
  </property>
</Properties>
</file>